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73" r:id="rId11"/>
    <p:sldId id="265" r:id="rId12"/>
    <p:sldId id="266" r:id="rId13"/>
    <p:sldId id="269" r:id="rId14"/>
    <p:sldId id="278" r:id="rId15"/>
    <p:sldId id="268" r:id="rId16"/>
    <p:sldId id="271" r:id="rId17"/>
    <p:sldId id="272" r:id="rId18"/>
    <p:sldId id="277" r:id="rId19"/>
    <p:sldId id="274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76" r:id="rId33"/>
    <p:sldId id="275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929" autoAdjust="0"/>
  </p:normalViewPr>
  <p:slideViewPr>
    <p:cSldViewPr>
      <p:cViewPr>
        <p:scale>
          <a:sx n="91" d="100"/>
          <a:sy n="91" d="100"/>
        </p:scale>
        <p:origin x="-1210" y="30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style val="2"/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Учебники</c:v>
                </c:pt>
              </c:strCache>
            </c:strRef>
          </c:tx>
          <c:invertIfNegative val="1"/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65</c:v>
                </c:pt>
                <c:pt idx="1">
                  <c:v>72</c:v>
                </c:pt>
                <c:pt idx="2">
                  <c:v>81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Метод. Литер.</c:v>
                </c:pt>
              </c:strCache>
            </c:strRef>
          </c:tx>
          <c:invertIfNegative val="1"/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46</c:v>
                </c:pt>
                <c:pt idx="1">
                  <c:v>51</c:v>
                </c:pt>
                <c:pt idx="2">
                  <c:v>62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Худ. литер</c:v>
                </c:pt>
              </c:strCache>
            </c:strRef>
          </c:tx>
          <c:invertIfNegative val="1"/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42</c:v>
                </c:pt>
                <c:pt idx="1">
                  <c:v>50</c:v>
                </c:pt>
                <c:pt idx="2">
                  <c:v>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8840576"/>
        <c:axId val="38850560"/>
        <c:axId val="0"/>
      </c:bar3DChart>
      <c:catAx>
        <c:axId val="38840576"/>
        <c:scaling>
          <c:orientation val="minMax"/>
        </c:scaling>
        <c:delete val="1"/>
        <c:axPos val="b"/>
        <c:numFmt formatCode="General" sourceLinked="1"/>
        <c:majorTickMark val="cross"/>
        <c:minorTickMark val="cross"/>
        <c:tickLblPos val="nextTo"/>
        <c:crossAx val="38850560"/>
        <c:crosses val="autoZero"/>
        <c:auto val="1"/>
        <c:lblAlgn val="ctr"/>
        <c:lblOffset val="100"/>
        <c:noMultiLvlLbl val="1"/>
      </c:catAx>
      <c:valAx>
        <c:axId val="38850560"/>
        <c:scaling>
          <c:orientation val="minMax"/>
        </c:scaling>
        <c:delete val="1"/>
        <c:axPos val="l"/>
        <c:majorGridlines/>
        <c:numFmt formatCode="General" sourceLinked="1"/>
        <c:majorTickMark val="cross"/>
        <c:minorTickMark val="cross"/>
        <c:tickLblPos val="nextTo"/>
        <c:crossAx val="38840576"/>
        <c:crosses val="autoZero"/>
        <c:crossBetween val="between"/>
      </c:valAx>
    </c:plotArea>
    <c:legend>
      <c:legendPos val="r"/>
      <c:layout/>
      <c:overlay val="1"/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style val="2"/>
  <c:chart>
    <c:title>
      <c:layout/>
      <c:overlay val="1"/>
    </c:title>
    <c:autoTitleDeleted val="0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3595679012345672E-2"/>
          <c:y val="0.17123829143947739"/>
          <c:w val="0.68603553028093711"/>
          <c:h val="0.58539444210976588"/>
        </c:manualLayout>
      </c:layout>
      <c:bar3D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курсы переподготовки</c:v>
                </c:pt>
              </c:strCache>
            </c:strRef>
          </c:tx>
          <c:spPr>
            <a:solidFill>
              <a:srgbClr val="FFFF00"/>
            </a:solidFill>
          </c:spPr>
          <c:invertIfNegative val="1"/>
          <c:dPt>
            <c:idx val="1"/>
            <c:invertIfNegative val="1"/>
            <c:bubble3D val="0"/>
            <c:spPr>
              <a:solidFill>
                <a:srgbClr val="FF0000"/>
              </a:solidFill>
            </c:spPr>
          </c:dPt>
          <c:dPt>
            <c:idx val="2"/>
            <c:invertIfNegative val="1"/>
            <c:bubble3D val="0"/>
            <c:spPr>
              <a:solidFill>
                <a:srgbClr val="00B050"/>
              </a:solidFill>
            </c:spPr>
          </c:dPt>
          <c:dLbls>
            <c:showLegendKey val="1"/>
            <c:showVal val="1"/>
            <c:showCatName val="1"/>
            <c:showSerName val="1"/>
            <c:showPercent val="1"/>
            <c:showBubbleSize val="1"/>
            <c:showLeaderLines val="0"/>
          </c:dLbls>
          <c:cat>
            <c:strRef>
              <c:f>Лист1!$A$2:$A$4</c:f>
              <c:strCache>
                <c:ptCount val="3"/>
                <c:pt idx="0">
                  <c:v>2019-2020</c:v>
                </c:pt>
                <c:pt idx="1">
                  <c:v>2020-2021</c:v>
                </c:pt>
                <c:pt idx="2">
                  <c:v>2021 -2022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76</c:v>
                </c:pt>
                <c:pt idx="1">
                  <c:v>82</c:v>
                </c:pt>
                <c:pt idx="2">
                  <c:v>87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8972032"/>
        <c:axId val="38986112"/>
        <c:axId val="0"/>
      </c:bar3DChart>
      <c:catAx>
        <c:axId val="38972032"/>
        <c:scaling>
          <c:orientation val="minMax"/>
        </c:scaling>
        <c:delete val="1"/>
        <c:axPos val="b"/>
        <c:majorTickMark val="cross"/>
        <c:minorTickMark val="cross"/>
        <c:tickLblPos val="nextTo"/>
        <c:crossAx val="38986112"/>
        <c:crosses val="autoZero"/>
        <c:auto val="1"/>
        <c:lblAlgn val="ctr"/>
        <c:lblOffset val="100"/>
        <c:noMultiLvlLbl val="1"/>
      </c:catAx>
      <c:valAx>
        <c:axId val="38986112"/>
        <c:scaling>
          <c:orientation val="minMax"/>
        </c:scaling>
        <c:delete val="1"/>
        <c:axPos val="l"/>
        <c:majorGridlines/>
        <c:numFmt formatCode="General" sourceLinked="1"/>
        <c:majorTickMark val="cross"/>
        <c:minorTickMark val="cross"/>
        <c:tickLblPos val="nextTo"/>
        <c:crossAx val="38972032"/>
        <c:crosses val="autoZero"/>
        <c:crossBetween val="between"/>
      </c:valAx>
    </c:plotArea>
    <c:legend>
      <c:legendPos val="r"/>
      <c:layout/>
      <c:overlay val="1"/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3010882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Реализация проекта 500+                                  МКОУ «Яснополянская СОШ»                  </a:t>
            </a:r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Кизлярский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район Республика Дагестан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Куратор Новикова Евдокия Андреевна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развития материально –технической базы школы МКОУ «Яснополянская СОШ»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Укрепление материально-технической базы школы</a:t>
            </a:r>
            <a:endParaRPr lang="ru-RU" sz="2000" dirty="0"/>
          </a:p>
        </p:txBody>
      </p:sp>
      <p:pic>
        <p:nvPicPr>
          <p:cNvPr id="12290" name="Picture 2" descr="C:\Users\V5051s\Downloads\WhatsApp Image 2021-10-09 at 14.21.39 (2)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79264" y="1481138"/>
            <a:ext cx="3394472" cy="4525962"/>
          </a:xfrm>
          <a:prstGeom prst="rect">
            <a:avLst/>
          </a:prstGeom>
          <a:noFill/>
        </p:spPr>
      </p:pic>
      <p:pic>
        <p:nvPicPr>
          <p:cNvPr id="12291" name="Picture 3" descr="C:\Users\V5051s\Downloads\WhatsApp Image 2021-10-09 at 14.21.39 (4)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481138"/>
            <a:ext cx="3649860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развития материально –технической базы школы МКОУ «Яснополянская СОШ»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Укрепление материально-технической базы школы</a:t>
            </a:r>
            <a:endParaRPr lang="ru-RU" sz="2000" dirty="0"/>
          </a:p>
        </p:txBody>
      </p:sp>
      <p:pic>
        <p:nvPicPr>
          <p:cNvPr id="6146" name="Picture 2" descr="C:\Users\V5051s\Downloads\WhatsApp Image 2021-10-08 at 14.23.24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29644"/>
            <a:ext cx="4038600" cy="3028950"/>
          </a:xfrm>
          <a:prstGeom prst="rect">
            <a:avLst/>
          </a:prstGeom>
          <a:noFill/>
        </p:spPr>
      </p:pic>
      <p:pic>
        <p:nvPicPr>
          <p:cNvPr id="6147" name="Picture 3" descr="C:\Users\V5051s\Downloads\WhatsApp Image 2021-10-08 at 14.23.25 (2)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229644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развития материально –технической базы школы МКОУ «Яснополянская СОШ»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Пополнение библиотечного фонда школы</a:t>
            </a:r>
            <a:endParaRPr lang="ru-RU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антирисковых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мер по устранению дефицита педагогических кадров  в МКОУ « Яснополянская СОШ»</a:t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Участие  в профессиональных конкурсах мастерства</a:t>
            </a:r>
            <a:endParaRPr lang="ru-RU" sz="1800" dirty="0">
              <a:solidFill>
                <a:srgbClr val="7030A0"/>
              </a:solidFill>
            </a:endParaRPr>
          </a:p>
        </p:txBody>
      </p:sp>
      <p:pic>
        <p:nvPicPr>
          <p:cNvPr id="9218" name="Picture 2" descr="C:\Users\V5051s\Downloads\WhatsApp Image 2021-10-09 at 14.22.32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14488"/>
            <a:ext cx="8396658" cy="41759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антирисковых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мер по устранению дефицита педагогических кадров  в МКОУ « Яснополянская СОШ»</a:t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Участие  в профессиональных конкурсах мастерства</a:t>
            </a:r>
            <a:endParaRPr lang="ru-RU" sz="1800" dirty="0">
              <a:solidFill>
                <a:srgbClr val="7030A0"/>
              </a:solidFill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1442" b="6250"/>
          <a:stretch>
            <a:fillRect/>
          </a:stretch>
        </p:blipFill>
        <p:spPr bwMode="auto">
          <a:xfrm>
            <a:off x="714348" y="1428736"/>
            <a:ext cx="2786082" cy="45720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 l="14623" r="6800"/>
          <a:stretch>
            <a:fillRect/>
          </a:stretch>
        </p:blipFill>
        <p:spPr bwMode="auto">
          <a:xfrm rot="10800000">
            <a:off x="3786182" y="1500174"/>
            <a:ext cx="4834925" cy="34611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антирисковых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мер по устранению дефицита педагогических кадров  в МКОУ « Яснополянская СОШ»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Участие в проекте «Учитель будущего»</a:t>
            </a:r>
            <a:endParaRPr lang="ru-RU" sz="2000" dirty="0"/>
          </a:p>
        </p:txBody>
      </p:sp>
      <p:pic>
        <p:nvPicPr>
          <p:cNvPr id="8194" name="Picture 2" descr="C:\Users\V5051s\Downloads\WhatsApp Image 2021-10-09 at 14.19.22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79264" y="1481138"/>
            <a:ext cx="3394472" cy="4525962"/>
          </a:xfrm>
          <a:prstGeom prst="rect">
            <a:avLst/>
          </a:prstGeom>
          <a:noFill/>
        </p:spPr>
      </p:pic>
      <p:pic>
        <p:nvPicPr>
          <p:cNvPr id="8195" name="Picture 3" descr="C:\Users\V5051s\Downloads\WhatsApp Image 2021-10-09 at 14.19.22 (1)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970264" y="1481138"/>
            <a:ext cx="3394472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антирисковых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мер по устранению дефицита педагогических кадров  в МКОУ « Яснополянская СОШ»</a:t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Проведение бесед с родителями  о целевом обучении в педагогических Вузах</a:t>
            </a:r>
            <a:endParaRPr lang="ru-RU" sz="1800" dirty="0">
              <a:solidFill>
                <a:srgbClr val="7030A0"/>
              </a:solidFill>
            </a:endParaRPr>
          </a:p>
        </p:txBody>
      </p:sp>
      <p:pic>
        <p:nvPicPr>
          <p:cNvPr id="11266" name="Picture 2" descr="C:\Users\V5051s\Downloads\WhatsApp Image 2021-10-09 at 14.22.52 (1)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3" y="1481138"/>
            <a:ext cx="6306602" cy="4725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антирисковых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мер по устранению дефицита педагогических кадров  в МКОУ « Яснополянская СОШ»</a:t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Курсы переподготовки педагогических кадров</a:t>
            </a:r>
            <a:endParaRPr lang="ru-RU" sz="1800" dirty="0">
              <a:solidFill>
                <a:srgbClr val="7030A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антирисковых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мер по устранению дефицита педагогических кадров  в МКОУ « Яснополянская СОШ»</a:t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Курсы переподготовки педагогических кадров</a:t>
            </a:r>
            <a:endParaRPr lang="ru-RU" sz="1800" dirty="0">
              <a:solidFill>
                <a:srgbClr val="7030A0"/>
              </a:solidFill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12627" b="10031"/>
          <a:stretch>
            <a:fillRect/>
          </a:stretch>
        </p:blipFill>
        <p:spPr bwMode="auto">
          <a:xfrm rot="16200000">
            <a:off x="950939" y="906395"/>
            <a:ext cx="2786082" cy="38307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3874043" y="1983817"/>
            <a:ext cx="4796318" cy="35432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преодоления школьной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неуспешености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обучающихся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Подготовка ГИА</a:t>
            </a:r>
            <a:endParaRPr lang="ru-RU" sz="2200" dirty="0">
              <a:solidFill>
                <a:srgbClr val="7030A0"/>
              </a:solidFill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00174"/>
            <a:ext cx="321471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500174"/>
            <a:ext cx="3214710" cy="471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92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Проект «500+» направлен на создание системы поддержки школ региона, работающих в сложных социально-экономических условиях, и повышение качества образования. Запланированный комплекс мер по оказанию адресной методической поддержки педагогам позволит: - организовать на региональном, муниципальном уровнях «творческие педагогические лаборатории» по предметным областям с привлечением методистов; - активизировать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внутришкольные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системы профессионального развития педагогов; - совершенствовать преподавание проектной, исследовательской, творческой деятельности.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2020 году школа вошла в реализацию проекта «500+», целью которого является повышение качества образования в школах с низкими образовательными результатами обучающихся. Работа по проекту ведется в соответствии с методикой оказания адресной методической помощи общеобразовательным организациям, имеющим низкие образовательные результаты обучающихся.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Определены рисковые профили школы над которыми предстояло работать.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преодоления школьной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неуспешености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обучающихся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Мастер- классы педагогов</a:t>
            </a:r>
            <a:endParaRPr lang="ru-RU" sz="2200" dirty="0">
              <a:solidFill>
                <a:srgbClr val="7030A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09E1~1\AppData\Local\Temp\Rar$DIa5884.30468\DSC_02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6840760" cy="4495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1142984"/>
            <a:ext cx="3929090" cy="277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преодоления школьной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неуспешености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обучающихся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Мастер- классы педагогов</a:t>
            </a:r>
            <a:endParaRPr lang="ru-RU" sz="2200" dirty="0">
              <a:solidFill>
                <a:srgbClr val="7030A0"/>
              </a:solidFill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2910" y="1428736"/>
            <a:ext cx="357190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3643314"/>
            <a:ext cx="3786214" cy="2839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преодоления школьной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неуспешености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обучающихся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Работа с одаренными и высокомотивированными детьми</a:t>
            </a:r>
            <a:endParaRPr lang="ru-RU" sz="2200" dirty="0">
              <a:solidFill>
                <a:srgbClr val="7030A0"/>
              </a:solidFill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5" y="1500188"/>
            <a:ext cx="6779710" cy="508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преодоления школьной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неуспешености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обучающихся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Работа с одаренными и высокомотивированными детьми</a:t>
            </a:r>
            <a:endParaRPr lang="ru-RU" sz="2200" dirty="0">
              <a:solidFill>
                <a:srgbClr val="7030A0"/>
              </a:solidFill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5" y="1500188"/>
            <a:ext cx="6779710" cy="508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преодоления школьной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неуспешености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обучающихся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Работа с одаренными и высокомотивированными детьми</a:t>
            </a:r>
            <a:endParaRPr lang="ru-RU" sz="2200" dirty="0">
              <a:solidFill>
                <a:srgbClr val="7030A0"/>
              </a:solidFill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481138"/>
            <a:ext cx="6803522" cy="5102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преодоления школьной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неуспешености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обучающихся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Работа с одаренными и высокомотивированными детьми</a:t>
            </a:r>
            <a:endParaRPr lang="ru-RU" sz="2200" dirty="0">
              <a:solidFill>
                <a:srgbClr val="7030A0"/>
              </a:solidFill>
            </a:endParaRP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8505" y="1481138"/>
            <a:ext cx="6889293" cy="4591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преодоления школьной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неуспешености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обучающихся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Работа с одаренными и высокомотивированными детьми</a:t>
            </a:r>
            <a:endParaRPr lang="ru-RU" sz="2200" dirty="0">
              <a:solidFill>
                <a:srgbClr val="7030A0"/>
              </a:solidFill>
            </a:endParaRP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8922" y="1481138"/>
            <a:ext cx="804615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преодоления школьной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неуспешености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обучающихся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Работа с одаренными и высокомотивированными детьми</a:t>
            </a:r>
            <a:endParaRPr lang="ru-RU" sz="2200" dirty="0">
              <a:solidFill>
                <a:srgbClr val="7030A0"/>
              </a:solidFill>
            </a:endParaRP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3529" y="1700808"/>
            <a:ext cx="3240360" cy="4632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C:\Users\Исрапиловна\Downloads\PHOTO-2021-10-11-11-47-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700808"/>
            <a:ext cx="4247159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преодоления школьной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неуспешености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обучающихся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Работа с одаренными и высокомотивированными детьми</a:t>
            </a:r>
            <a:endParaRPr lang="ru-RU" sz="2200" dirty="0">
              <a:solidFill>
                <a:srgbClr val="7030A0"/>
              </a:solidFill>
            </a:endParaRP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571612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преодоления школьной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неуспешености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обучающихся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Работа с одаренными и высокомотивированными детьми</a:t>
            </a:r>
            <a:endParaRPr lang="ru-RU" sz="2200" dirty="0">
              <a:solidFill>
                <a:srgbClr val="7030A0"/>
              </a:solidFill>
            </a:endParaRPr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8922" y="1481138"/>
            <a:ext cx="804615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Рисковый профиль школы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V5051s\Downloads\ilovepdf_pages-to-jpg\sch053458_page-000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53806"/>
          <a:stretch>
            <a:fillRect/>
          </a:stretch>
        </p:blipFill>
        <p:spPr bwMode="auto">
          <a:xfrm>
            <a:off x="857224" y="1357298"/>
            <a:ext cx="7019575" cy="45856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4857784"/>
          </a:xfrm>
        </p:spPr>
        <p:txBody>
          <a:bodyPr>
            <a:noAutofit/>
          </a:bodyPr>
          <a:lstStyle/>
          <a:p>
            <a:pPr algn="l"/>
            <a:r>
              <a:rPr lang="ru-RU" sz="2000" b="0" dirty="0" smtClean="0"/>
              <a:t>По рисковому профилю «</a:t>
            </a:r>
            <a:r>
              <a:rPr lang="ru-RU" sz="2000" b="0" i="1" dirty="0" smtClean="0"/>
              <a:t>Высокая доля обучающихся с рисками учебной </a:t>
            </a:r>
            <a:r>
              <a:rPr lang="ru-RU" sz="2000" b="0" i="1" dirty="0" err="1" smtClean="0"/>
              <a:t>неуспешности</a:t>
            </a:r>
            <a:r>
              <a:rPr lang="ru-RU" sz="2000" b="0" dirty="0" smtClean="0"/>
              <a:t>» </a:t>
            </a:r>
            <a:br>
              <a:rPr lang="ru-RU" sz="2000" b="0" dirty="0" smtClean="0"/>
            </a:b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организовано психолого-педагогическое сопровождение обучающихся с рисками учебной </a:t>
            </a:r>
            <a:r>
              <a:rPr lang="ru-RU" sz="1800" b="0" dirty="0" err="1" smtClean="0">
                <a:latin typeface="Times New Roman" pitchFamily="18" charset="0"/>
                <a:cs typeface="Times New Roman" pitchFamily="18" charset="0"/>
              </a:rPr>
              <a:t>неуспешности</a:t>
            </a: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, проведены профилактические беседы  обучающихся с социальным педагогом, дополнительные занятия, консультации.</a:t>
            </a:r>
            <a:br>
              <a:rPr lang="ru-RU" sz="1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Так, в сенсорной комнате и в кабинете «Успех каждого ребёнка» педагогом-психологом школы проведены  занятия с учащимися с рисками учебной </a:t>
            </a:r>
            <a:r>
              <a:rPr lang="ru-RU" sz="1800" b="0" dirty="0" err="1" smtClean="0">
                <a:latin typeface="Times New Roman" pitchFamily="18" charset="0"/>
                <a:cs typeface="Times New Roman" pitchFamily="18" charset="0"/>
              </a:rPr>
              <a:t>неуспешности</a:t>
            </a: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, на которых  они смогли оценить внутренние ресурсы для </a:t>
            </a:r>
            <a:r>
              <a:rPr lang="ru-RU" sz="1800" b="0" dirty="0" err="1" smtClean="0">
                <a:latin typeface="Times New Roman" pitchFamily="18" charset="0"/>
                <a:cs typeface="Times New Roman" pitchFamily="18" charset="0"/>
              </a:rPr>
              <a:t>целеполагания</a:t>
            </a: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 на успех в образовательной деятельности, получили эмоциональную  разгрузку. Такие занятия помогли школьникам снять стресс, снизить их тревожность, что позволило в конце учебного  года повысить качество обучения, справиться с выполнением всероссийских проверочных работ.</a:t>
            </a:r>
            <a:br>
              <a:rPr lang="ru-RU" sz="1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В качестве индивидуальной работы с учащимися с рисками учебной </a:t>
            </a:r>
            <a:r>
              <a:rPr lang="ru-RU" sz="1800" b="0" dirty="0" err="1" smtClean="0">
                <a:latin typeface="Times New Roman" pitchFamily="18" charset="0"/>
                <a:cs typeface="Times New Roman" pitchFamily="18" charset="0"/>
              </a:rPr>
              <a:t>неуспешности</a:t>
            </a: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 11 мая 2021 года был проведен урок истории в музее,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286124"/>
            <a:ext cx="4476728" cy="3357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4286280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3357562"/>
            <a:ext cx="4476749" cy="3357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142852"/>
            <a:ext cx="4286227" cy="3214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42910" y="3071810"/>
            <a:ext cx="78581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ПОСЕЩЕНИЕ  МУЗЕЯ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507249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В МКОУ «Яснополянская СОШ» сформирована отдельная папка с документацией по реализации проекта, приказом утвержден состав рабочей группы по реализации проекта под руководством куратора.                                                                  На сайте школы создан радел «500+», в котором своевременно размещается актуальная информация по участию школы в данном проекте. (</a:t>
            </a: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https://yasno.dagestanschool.ru/?section_id=69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Рисковый профиль школы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V5051s\Downloads\ilovepdf_pages-to-jpg\sch053458_page-0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1189"/>
          <a:stretch>
            <a:fillRect/>
          </a:stretch>
        </p:blipFill>
        <p:spPr bwMode="auto">
          <a:xfrm>
            <a:off x="2428860" y="1142984"/>
            <a:ext cx="4314849" cy="54192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WhatsApp Image 2021-10-09 at 14.21.39 (7)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7664" y="1340768"/>
            <a:ext cx="5688632" cy="468052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 марта 2021 года состоялась первая рабочая встреча участников проекта «500+» с куратором.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50724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ходе первого посещения, куратор совместно с администрацией МКОУ «Яснополянская СОШ», провели анализ «рискового профиля школы».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Анализ проходил в рамках самодиагностики школы.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школы актуальны следующие факторы риска: </a:t>
            </a:r>
          </a:p>
          <a:p>
            <a:pPr marL="624078" indent="-51435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1.Низкий уровень оснащения школы </a:t>
            </a:r>
          </a:p>
          <a:p>
            <a:pPr marL="624078" indent="-51435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2.Дефицит педагогических кадров</a:t>
            </a:r>
          </a:p>
          <a:p>
            <a:pPr marL="624078" indent="-51435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Высокая доля обучающихся с рисками учебной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неуспешности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624078" indent="-514350">
              <a:buNone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основе проведенного анализа, рабочая группа наметила </a:t>
            </a:r>
          </a:p>
          <a:p>
            <a:pPr marL="624078" indent="-51435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направления, на основе которых будет формироваться пакет мер по </a:t>
            </a:r>
          </a:p>
          <a:p>
            <a:pPr marL="624078" indent="-51435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повышению качества образования в школе. Куратор Новикова Е.А.</a:t>
            </a:r>
          </a:p>
          <a:p>
            <a:pPr marL="624078" indent="-51435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ознакомилась с документами, регламентирующими деятельность</a:t>
            </a:r>
          </a:p>
          <a:p>
            <a:pPr marL="624078" indent="-51435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школы:</a:t>
            </a:r>
          </a:p>
          <a:p>
            <a:pPr marL="624078" indent="-51435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-ВСОКО,</a:t>
            </a:r>
          </a:p>
          <a:p>
            <a:pPr marL="624078" indent="-51435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-системой профессионального развития педагогических кадров;</a:t>
            </a:r>
          </a:p>
          <a:p>
            <a:pPr marL="624078" indent="-51435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-планом методической работы; </a:t>
            </a:r>
          </a:p>
          <a:p>
            <a:pPr marL="624078" indent="-51435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-формами, периодичностью и порядком текущего контроля</a:t>
            </a:r>
          </a:p>
          <a:p>
            <a:pPr marL="624078" indent="-51435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успеваемости и итоговой аттестации обучающихся;</a:t>
            </a:r>
          </a:p>
          <a:p>
            <a:pPr marL="624078" indent="-51435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программой развития школы.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1.Программа развития материально –технической базы школы МКОУ «Яснополянская СОШ»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Программа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антирисковых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мер по устранению дефицита педагогических кадров                                    в МКОУ « Яснополянская СОШ» 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3.Программа преодоления школьной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неуспешености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обучающихся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реализации проекта были составлены программы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антирисковых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мер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развития материально –технической базы школы МКОУ «Яснополянская СОШ»</a:t>
            </a:r>
            <a:b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Улучшение соединения сети интернет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098" name="Picture 2" descr="C:\Users\V5051s\Downloads\WhatsApp Image 2021-10-09 at 14.21.39 (10)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357298"/>
            <a:ext cx="3394472" cy="4525962"/>
          </a:xfrm>
          <a:prstGeom prst="rect">
            <a:avLst/>
          </a:prstGeom>
          <a:noFill/>
        </p:spPr>
      </p:pic>
      <p:pic>
        <p:nvPicPr>
          <p:cNvPr id="4099" name="Picture 3" descr="C:\Users\V5051s\Downloads\WhatsApp Image 2021-10-09 at 14.21.39 (3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357296"/>
            <a:ext cx="3357586" cy="44767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развития материально –технической базы школы МКОУ «Яснополянская СОШ»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Укрепление материально-технической базы школы</a:t>
            </a:r>
            <a:endParaRPr lang="ru-RU" sz="2000" dirty="0"/>
          </a:p>
        </p:txBody>
      </p:sp>
      <p:pic>
        <p:nvPicPr>
          <p:cNvPr id="5122" name="Picture 2" descr="C:\Users\V5051s\Downloads\WhatsApp Image 2021-10-09 at 14.21.39 (1)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79264" y="1481138"/>
            <a:ext cx="3394472" cy="4525962"/>
          </a:xfrm>
          <a:prstGeom prst="rect">
            <a:avLst/>
          </a:prstGeom>
          <a:noFill/>
        </p:spPr>
      </p:pic>
      <p:pic>
        <p:nvPicPr>
          <p:cNvPr id="5123" name="Picture 3" descr="C:\Users\V5051s\Downloads\WhatsApp Image 2021-10-09 at 14.21.39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970264" y="1481138"/>
            <a:ext cx="3394472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205</TotalTime>
  <Words>549</Words>
  <Application>Microsoft Office PowerPoint</Application>
  <PresentationFormat>Экран (4:3)</PresentationFormat>
  <Paragraphs>57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Открытая</vt:lpstr>
      <vt:lpstr>Реализация проекта 500+                                  МКОУ «Яснополянская СОШ»                  Кизлярский район Республика Дагестан</vt:lpstr>
      <vt:lpstr>Проект «500+» направлен на создание системы поддержки школ региона, работающих в сложных социально-экономических условиях, и повышение качества образования. Запланированный комплекс мер по оказанию адресной методической поддержки педагогам позволит: - организовать на региональном, муниципальном уровнях «творческие педагогические лаборатории» по предметным областям с привлечением методистов; - активизировать внутришкольные системы профессионального развития педагогов; - совершенствовать преподавание проектной, исследовательской, творческой деятельности.  В 2020 году школа вошла в реализацию проекта «500+», целью которого является повышение качества образования в школах с низкими образовательными результатами обучающихся. Работа по проекту ведется в соответствии с методикой оказания адресной методической помощи общеобразовательным организациям, имеющим низкие образовательные результаты обучающихся.  Определены рисковые профили школы над которыми предстояло работать. </vt:lpstr>
      <vt:lpstr>Рисковый профиль школы</vt:lpstr>
      <vt:lpstr>Рисковый профиль школы</vt:lpstr>
      <vt:lpstr>30 марта 2021 года состоялась первая рабочая встреча участников проекта «500+» с куратором.</vt:lpstr>
      <vt:lpstr>Презентация PowerPoint</vt:lpstr>
      <vt:lpstr>Для реализации проекта были составлены программы антирисковых мер</vt:lpstr>
      <vt:lpstr>Программа развития материально –технической базы школы МКОУ «Яснополянская СОШ» Улучшение соединения сети интернет </vt:lpstr>
      <vt:lpstr>Программа развития материально –технической базы школы МКОУ «Яснополянская СОШ» Укрепление материально-технической базы школы</vt:lpstr>
      <vt:lpstr>Программа развития материально –технической базы школы МКОУ «Яснополянская СОШ» Укрепление материально-технической базы школы</vt:lpstr>
      <vt:lpstr>Программа развития материально –технической базы школы МКОУ «Яснополянская СОШ» Укрепление материально-технической базы школы</vt:lpstr>
      <vt:lpstr>Программа развития материально –технической базы школы МКОУ «Яснополянская СОШ» Пополнение библиотечного фонда школы</vt:lpstr>
      <vt:lpstr>Программа антирисковых мер по устранению дефицита педагогических кадров  в МКОУ « Яснополянская СОШ» Участие  в профессиональных конкурсах мастерства</vt:lpstr>
      <vt:lpstr>Программа антирисковых мер по устранению дефицита педагогических кадров  в МКОУ « Яснополянская СОШ» Участие  в профессиональных конкурсах мастерства</vt:lpstr>
      <vt:lpstr>Программа антирисковых мер по устранению дефицита педагогических кадров  в МКОУ « Яснополянская СОШ» Участие в проекте «Учитель будущего»</vt:lpstr>
      <vt:lpstr>Программа антирисковых мер по устранению дефицита педагогических кадров  в МКОУ « Яснополянская СОШ» Проведение бесед с родителями  о целевом обучении в педагогических Вузах</vt:lpstr>
      <vt:lpstr>Программа антирисковых мер по устранению дефицита педагогических кадров  в МКОУ « Яснополянская СОШ» Курсы переподготовки педагогических кадров</vt:lpstr>
      <vt:lpstr>Программа антирисковых мер по устранению дефицита педагогических кадров  в МКОУ « Яснополянская СОШ» Курсы переподготовки педагогических кадров</vt:lpstr>
      <vt:lpstr>Программа преодоления школьной неуспешености обучающихся Подготовка ГИА</vt:lpstr>
      <vt:lpstr>Программа преодоления школьной неуспешености обучающихся Мастер- классы педагогов</vt:lpstr>
      <vt:lpstr>Программа преодоления школьной неуспешености обучающихся Мастер- классы педагогов</vt:lpstr>
      <vt:lpstr>Программа преодоления школьной неуспешености обучающихся Работа с одаренными и высокомотивированными детьми</vt:lpstr>
      <vt:lpstr>Программа преодоления школьной неуспешености обучающихся Работа с одаренными и высокомотивированными детьми</vt:lpstr>
      <vt:lpstr>Программа преодоления школьной неуспешености обучающихся Работа с одаренными и высокомотивированными детьми</vt:lpstr>
      <vt:lpstr>Программа преодоления школьной неуспешености обучающихся Работа с одаренными и высокомотивированными детьми</vt:lpstr>
      <vt:lpstr>Программа преодоления школьной неуспешености обучающихся Работа с одаренными и высокомотивированными детьми</vt:lpstr>
      <vt:lpstr>Программа преодоления школьной неуспешености обучающихся Работа с одаренными и высокомотивированными детьми</vt:lpstr>
      <vt:lpstr>Программа преодоления школьной неуспешености обучающихся Работа с одаренными и высокомотивированными детьми</vt:lpstr>
      <vt:lpstr>Программа преодоления школьной неуспешености обучающихся Работа с одаренными и высокомотивированными детьми</vt:lpstr>
      <vt:lpstr>По рисковому профилю «Высокая доля обучающихся с рисками учебной неуспешности»  организовано психолого-педагогическое сопровождение обучающихся с рисками учебной неуспешности, проведены профилактические беседы  обучающихся с социальным педагогом, дополнительные занятия, консультации. Так, в сенсорной комнате и в кабинете «Успех каждого ребёнка» педагогом-психологом школы проведены  занятия с учащимися с рисками учебной неуспешности, на которых  они смогли оценить внутренние ресурсы для целеполагания на успех в образовательной деятельности, получили эмоциональную  разгрузку. Такие занятия помогли школьникам снять стресс, снизить их тревожность, что позволило в конце учебного  года повысить качество обучения, справиться с выполнением всероссийских проверочных работ. В качестве индивидуальной работы с учащимися с рисками учебной неуспешности 11 мая 2021 года был проведен урок истории в музее, </vt:lpstr>
      <vt:lpstr>Презентация PowerPoint</vt:lpstr>
      <vt:lpstr>Презентация PowerPoint</vt:lpstr>
      <vt:lpstr>Спасибо за внимание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V5051s</dc:creator>
  <cp:lastModifiedBy>Исрапиловна</cp:lastModifiedBy>
  <cp:revision>17</cp:revision>
  <dcterms:created xsi:type="dcterms:W3CDTF">2021-10-10T17:55:32Z</dcterms:created>
  <dcterms:modified xsi:type="dcterms:W3CDTF">2021-10-11T09:34:55Z</dcterms:modified>
</cp:coreProperties>
</file>