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5" r:id="rId2"/>
    <p:sldId id="267" r:id="rId3"/>
    <p:sldId id="256" r:id="rId4"/>
    <p:sldId id="266" r:id="rId5"/>
    <p:sldId id="258" r:id="rId6"/>
    <p:sldId id="257" r:id="rId7"/>
    <p:sldId id="259" r:id="rId8"/>
    <p:sldId id="260" r:id="rId9"/>
    <p:sldId id="261" r:id="rId10"/>
    <p:sldId id="262" r:id="rId11"/>
    <p:sldId id="263" r:id="rId12"/>
    <p:sldId id="268" r:id="rId13"/>
    <p:sldId id="269" r:id="rId14"/>
    <p:sldId id="273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3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r>
              <a:rPr lang="ru-RU" sz="2400" b="1" i="1" dirty="0" err="1" smtClean="0">
                <a:solidFill>
                  <a:srgbClr val="7030A0"/>
                </a:solidFill>
              </a:rPr>
              <a:t>Дарсил</a:t>
            </a:r>
            <a:r>
              <a:rPr lang="ru-RU" sz="2400" b="1" i="1" dirty="0" smtClean="0">
                <a:solidFill>
                  <a:srgbClr val="7030A0"/>
                </a:solidFill>
              </a:rPr>
              <a:t> тема:  Г1абасил Мах1амад </a:t>
            </a:r>
            <a:r>
              <a:rPr lang="ru-RU" sz="2400" b="1" dirty="0" smtClean="0">
                <a:solidFill>
                  <a:srgbClr val="7030A0"/>
                </a:solidFill>
              </a:rPr>
              <a:t> "Ч1ИБИРИКЪ" </a:t>
            </a:r>
            <a:endParaRPr lang="ru-RU" sz="2400" b="1" dirty="0">
              <a:solidFill>
                <a:srgbClr val="7030A0"/>
              </a:solidFill>
            </a:endParaRPr>
          </a:p>
        </p:txBody>
      </p:sp>
      <p:pic>
        <p:nvPicPr>
          <p:cNvPr id="4" name="Содержимое 3" descr="https://i.mycdn.me/i?r=AyH4iRPQ2q0otWIFepML2LxR3LQx9KQH1Qt4gq0xm7Clk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908720"/>
            <a:ext cx="4824536" cy="5616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5580112" y="2564904"/>
            <a:ext cx="5184576" cy="1555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0190" marR="1706880" algn="just">
              <a:lnSpc>
                <a:spcPts val="1465"/>
              </a:lnSpc>
              <a:spcBef>
                <a:spcPts val="1440"/>
              </a:spcBef>
              <a:spcAft>
                <a:spcPts val="0"/>
              </a:spcAft>
            </a:pPr>
            <a:r>
              <a:rPr lang="ru-RU" sz="6000" spc="10" dirty="0" smtClean="0">
                <a:solidFill>
                  <a:srgbClr val="7030A0"/>
                </a:solidFill>
                <a:latin typeface="Constantia"/>
                <a:ea typeface="Times New Roman"/>
              </a:rPr>
              <a:t>1932</a:t>
            </a:r>
          </a:p>
          <a:p>
            <a:pPr marL="250190" marR="1706880" algn="just">
              <a:lnSpc>
                <a:spcPts val="1465"/>
              </a:lnSpc>
              <a:spcBef>
                <a:spcPts val="1440"/>
              </a:spcBef>
              <a:spcAft>
                <a:spcPts val="0"/>
              </a:spcAft>
            </a:pPr>
            <a:endParaRPr lang="ru-RU" sz="6000" spc="10" dirty="0" smtClean="0">
              <a:solidFill>
                <a:srgbClr val="7030A0"/>
              </a:solidFill>
              <a:latin typeface="Constantia"/>
              <a:ea typeface="Times New Roman"/>
            </a:endParaRPr>
          </a:p>
          <a:p>
            <a:pPr marL="250190" marR="1706880" algn="just">
              <a:lnSpc>
                <a:spcPts val="1465"/>
              </a:lnSpc>
              <a:spcBef>
                <a:spcPts val="1440"/>
              </a:spcBef>
              <a:spcAft>
                <a:spcPts val="0"/>
              </a:spcAft>
            </a:pPr>
            <a:endParaRPr lang="ru-RU" sz="6000" spc="10" dirty="0" smtClean="0">
              <a:solidFill>
                <a:srgbClr val="7030A0"/>
              </a:solidFill>
              <a:latin typeface="Constantia"/>
              <a:ea typeface="Times New Roman"/>
            </a:endParaRPr>
          </a:p>
          <a:p>
            <a:pPr marL="250190" marR="1706880" algn="just">
              <a:lnSpc>
                <a:spcPts val="1465"/>
              </a:lnSpc>
              <a:spcBef>
                <a:spcPts val="1440"/>
              </a:spcBef>
              <a:spcAft>
                <a:spcPts val="0"/>
              </a:spcAft>
            </a:pPr>
            <a:r>
              <a:rPr lang="ru-RU" sz="6000" spc="10" dirty="0" smtClean="0">
                <a:solidFill>
                  <a:srgbClr val="7030A0"/>
                </a:solidFill>
                <a:latin typeface="Constantia"/>
                <a:ea typeface="Times New Roman"/>
              </a:rPr>
              <a:t>2014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>
                <a:solidFill>
                  <a:srgbClr val="FF0000"/>
                </a:solidFill>
              </a:rPr>
              <a:t>Словарияб</a:t>
            </a:r>
            <a:r>
              <a:rPr lang="ru-RU" b="1" dirty="0">
                <a:solidFill>
                  <a:srgbClr val="FF0000"/>
                </a:solidFill>
              </a:rPr>
              <a:t> х1алт1и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b="1" spc="5" dirty="0" err="1" smtClean="0">
                <a:solidFill>
                  <a:srgbClr val="002060"/>
                </a:solidFill>
                <a:latin typeface="Constantia"/>
                <a:ea typeface="Times New Roman"/>
                <a:cs typeface="Times New Roman"/>
              </a:rPr>
              <a:t>Нуцал</a:t>
            </a:r>
            <a:r>
              <a:rPr lang="ru-RU" sz="3600" b="1" spc="5" dirty="0" smtClean="0">
                <a:solidFill>
                  <a:srgbClr val="002060"/>
                </a:solidFill>
                <a:latin typeface="Constantia"/>
                <a:ea typeface="Times New Roman"/>
                <a:cs typeface="Times New Roman"/>
              </a:rPr>
              <a:t> – </a:t>
            </a:r>
            <a:r>
              <a:rPr lang="ru-RU" sz="3600" b="1" spc="5" dirty="0" err="1" smtClean="0">
                <a:solidFill>
                  <a:srgbClr val="002060"/>
                </a:solidFill>
                <a:latin typeface="Constantia"/>
                <a:ea typeface="Times New Roman"/>
                <a:cs typeface="Times New Roman"/>
              </a:rPr>
              <a:t>Хунзахский</a:t>
            </a:r>
            <a:r>
              <a:rPr lang="ru-RU" sz="3600" b="1" spc="5" dirty="0" smtClean="0">
                <a:solidFill>
                  <a:srgbClr val="002060"/>
                </a:solidFill>
                <a:latin typeface="Constantia"/>
                <a:ea typeface="Times New Roman"/>
                <a:cs typeface="Times New Roman"/>
              </a:rPr>
              <a:t> хан</a:t>
            </a:r>
          </a:p>
          <a:p>
            <a:r>
              <a:rPr lang="ru-RU" sz="3600" b="1" spc="5" dirty="0" err="1" smtClean="0">
                <a:solidFill>
                  <a:srgbClr val="002060"/>
                </a:solidFill>
                <a:latin typeface="Constantia"/>
                <a:ea typeface="Times New Roman"/>
                <a:cs typeface="Times New Roman"/>
              </a:rPr>
              <a:t>Бика</a:t>
            </a:r>
            <a:r>
              <a:rPr lang="ru-RU" sz="3600" b="1" spc="5" dirty="0" smtClean="0">
                <a:solidFill>
                  <a:srgbClr val="002060"/>
                </a:solidFill>
                <a:latin typeface="Constantia"/>
                <a:ea typeface="Times New Roman"/>
                <a:cs typeface="Times New Roman"/>
              </a:rPr>
              <a:t> – ханша , дочь хана</a:t>
            </a:r>
          </a:p>
          <a:p>
            <a:r>
              <a:rPr lang="ru-RU" sz="3600" b="1" spc="5" dirty="0" smtClean="0">
                <a:solidFill>
                  <a:srgbClr val="002060"/>
                </a:solidFill>
                <a:latin typeface="Constantia"/>
                <a:cs typeface="Times New Roman"/>
              </a:rPr>
              <a:t>Т1ибит1ана – распространилось</a:t>
            </a:r>
          </a:p>
          <a:p>
            <a:r>
              <a:rPr lang="ru-RU" sz="3600" b="1" spc="5" dirty="0" err="1" smtClean="0">
                <a:solidFill>
                  <a:srgbClr val="002060"/>
                </a:solidFill>
                <a:latin typeface="Constantia"/>
                <a:cs typeface="Times New Roman"/>
              </a:rPr>
              <a:t>Гъалал</a:t>
            </a:r>
            <a:r>
              <a:rPr lang="ru-RU" sz="3600" b="1" spc="5" dirty="0" smtClean="0">
                <a:solidFill>
                  <a:srgbClr val="002060"/>
                </a:solidFill>
                <a:latin typeface="Constantia"/>
                <a:cs typeface="Times New Roman"/>
              </a:rPr>
              <a:t> – косы</a:t>
            </a:r>
          </a:p>
          <a:p>
            <a:r>
              <a:rPr lang="ru-RU" sz="3600" b="1" spc="5" dirty="0" err="1" smtClean="0">
                <a:solidFill>
                  <a:srgbClr val="002060"/>
                </a:solidFill>
                <a:latin typeface="Constantia"/>
                <a:cs typeface="Times New Roman"/>
              </a:rPr>
              <a:t>Хъаравул</a:t>
            </a:r>
            <a:r>
              <a:rPr lang="ru-RU" sz="3600" b="1" spc="5" dirty="0" smtClean="0">
                <a:solidFill>
                  <a:srgbClr val="002060"/>
                </a:solidFill>
                <a:latin typeface="Constantia"/>
                <a:cs typeface="Times New Roman"/>
              </a:rPr>
              <a:t> – сторож, стражник</a:t>
            </a:r>
          </a:p>
          <a:p>
            <a:r>
              <a:rPr lang="ru-RU" sz="3600" b="1" spc="5" dirty="0" smtClean="0">
                <a:solidFill>
                  <a:srgbClr val="002060"/>
                </a:solidFill>
                <a:latin typeface="Constantia"/>
                <a:cs typeface="Times New Roman"/>
              </a:rPr>
              <a:t>К1к1уй – дым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Ц1ияб </a:t>
            </a:r>
            <a:r>
              <a:rPr lang="ru-RU" dirty="0" err="1" smtClean="0"/>
              <a:t>дарс</a:t>
            </a:r>
            <a:r>
              <a:rPr lang="ru-RU" dirty="0" smtClean="0"/>
              <a:t> </a:t>
            </a:r>
            <a:r>
              <a:rPr lang="ru-RU" dirty="0" err="1" smtClean="0"/>
              <a:t>бици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Содержимое 3" descr="Сёла Тлайлух и Цельмес, Хунзахский район. 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340768"/>
            <a:ext cx="8208912" cy="5184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90666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Содержимое 3" descr="Село Тлайлух расположено в Хунзахском районе Республики Дагестан. 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0" y="851518"/>
            <a:ext cx="9144000" cy="34778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8775" algn="l"/>
              </a:tabLst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Лъималазда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  ц1ехела: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877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-	Т1асан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балагьун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вихьизе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кинав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чи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 Ч1ибирикъ вук1арав?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877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-	Г1акълу-гьунаралъул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рахъалъ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кинав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ватарав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гьев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?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5877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Ч1ибирикъ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сапаралде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щай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вахъарав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58775" algn="l"/>
              </a:tabLst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Кисан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гьесул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нух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байбихьараб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5877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Т1оцебесеб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нухалъ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ханас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 Ч1ибирикъида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кин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 дандч1вай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гьабураб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5877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К1иабилеб дандч1вай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кинаб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 бук1араб?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58775" algn="l"/>
              </a:tabLst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Бакъубика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ялагьулаго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киве-киве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гьев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щварав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5877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Ч1аго хут1арай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Хъарталъ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щиб-щиб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 квек1ен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гьабураб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 Ч1ибирикъие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рокъобе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нухда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nstantia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877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Times New Roman" pitchFamily="18" charset="0"/>
              </a:rPr>
              <a:t>Рак1алде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Times New Roman" pitchFamily="18" charset="0"/>
              </a:rPr>
              <a:t>щвезаре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Times New Roman" pitchFamily="18" charset="0"/>
              </a:rPr>
              <a:t>маргьадул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Times New Roman" pitchFamily="18" charset="0"/>
              </a:rPr>
              <a:t>киналго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Times New Roman" pitchFamily="18" charset="0"/>
              </a:rPr>
              <a:t>героял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tantia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Дагестан: продолжаем знакомство с Хунзахским плато.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1691680" y="1765266"/>
            <a:ext cx="5904656" cy="341632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413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3225" algn="l"/>
              </a:tabLst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Кьералккун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 ц1али г1уц1ила.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41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3225" algn="l"/>
              </a:tabLst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Цо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кьералъ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 ц1алулелъул,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цогидаб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 г1енеккила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ва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 бит1ун,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чвахун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 ц1алиялъе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къимат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кьеялъулъ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 г1ахьаллъила.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Хадуб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гьал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 г1енеккун, доз ц1алила: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41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322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Т1оцебесеб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кьералъ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 - 1 бет1ер,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41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322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К1иабилеб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кьералъ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 -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2 бет1ер.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41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322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Т1оцебесеб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кьералъ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 - 3 бет1ер,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41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322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К1иабилеб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кьералъ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 - 4 бет1ер.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7647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1800" dirty="0" smtClean="0"/>
              <a:t>. 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endParaRPr lang="ru-RU" dirty="0"/>
          </a:p>
        </p:txBody>
      </p:sp>
      <p:pic>
        <p:nvPicPr>
          <p:cNvPr id="4" name="Содержимое 3" descr="https://a.d-cd.net/c4465d8s-960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611560" y="260648"/>
            <a:ext cx="8229600" cy="28803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Рокъобе</a:t>
            </a:r>
            <a:r>
              <a:rPr kumimoji="0" lang="ru-RU" sz="4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х1алт1и. </a:t>
            </a:r>
            <a:r>
              <a:rPr kumimoji="0" lang="ru-RU" sz="4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4 бут1ер гъалат1 биччач1ого, </a:t>
            </a:r>
            <a:r>
              <a:rPr kumimoji="0" lang="ru-RU" sz="43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чвахун</a:t>
            </a:r>
            <a:r>
              <a:rPr kumimoji="0" lang="ru-RU" sz="4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43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къиматалъе</a:t>
            </a:r>
            <a:r>
              <a:rPr kumimoji="0" lang="ru-RU" sz="4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ц1ализе х1адурлъизе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 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 </a:t>
            </a:r>
            <a:b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ru-RU" sz="4100" b="1" i="1" dirty="0" err="1">
                <a:solidFill>
                  <a:srgbClr val="FF0000"/>
                </a:solidFill>
              </a:rPr>
              <a:t>Малъиялъул</a:t>
            </a:r>
            <a:r>
              <a:rPr lang="ru-RU" sz="4100" b="1" i="1" dirty="0">
                <a:solidFill>
                  <a:srgbClr val="FF0000"/>
                </a:solidFill>
              </a:rPr>
              <a:t> </a:t>
            </a:r>
            <a:r>
              <a:rPr lang="ru-RU" sz="4100" b="1" i="1" dirty="0" err="1">
                <a:solidFill>
                  <a:srgbClr val="FF0000"/>
                </a:solidFill>
              </a:rPr>
              <a:t>мурад</a:t>
            </a:r>
            <a:r>
              <a:rPr lang="ru-RU" sz="4100" b="1" i="1" dirty="0">
                <a:solidFill>
                  <a:srgbClr val="FF0000"/>
                </a:solidFill>
              </a:rPr>
              <a:t> </a:t>
            </a:r>
            <a:r>
              <a:rPr lang="ru-RU" sz="4100" b="1" i="1" dirty="0" err="1">
                <a:solidFill>
                  <a:srgbClr val="FF0000"/>
                </a:solidFill>
              </a:rPr>
              <a:t>ва</a:t>
            </a:r>
            <a:r>
              <a:rPr lang="ru-RU" sz="4100" b="1" i="1" dirty="0">
                <a:solidFill>
                  <a:srgbClr val="FF0000"/>
                </a:solidFill>
              </a:rPr>
              <a:t> </a:t>
            </a:r>
            <a:r>
              <a:rPr lang="ru-RU" sz="4100" b="1" i="1" dirty="0" err="1">
                <a:solidFill>
                  <a:srgbClr val="FF0000"/>
                </a:solidFill>
              </a:rPr>
              <a:t>масъалаби</a:t>
            </a:r>
            <a:r>
              <a:rPr lang="ru-RU" sz="4100" b="1" i="1" dirty="0">
                <a:solidFill>
                  <a:srgbClr val="FF0000"/>
                </a:solidFill>
              </a:rPr>
              <a:t>::</a:t>
            </a:r>
            <a:endParaRPr lang="ru-RU" sz="4100" dirty="0">
              <a:solidFill>
                <a:srgbClr val="FF0000"/>
              </a:solidFill>
            </a:endParaRPr>
          </a:p>
          <a:p>
            <a:pPr lvl="0"/>
            <a:endParaRPr lang="ru-RU" dirty="0" smtClean="0"/>
          </a:p>
          <a:p>
            <a:pPr lvl="0"/>
            <a:r>
              <a:rPr lang="ru-RU" dirty="0" smtClean="0"/>
              <a:t>Бит1ун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чвахун</a:t>
            </a:r>
            <a:r>
              <a:rPr lang="ru-RU" dirty="0"/>
              <a:t> ц1алиялъул </a:t>
            </a:r>
            <a:r>
              <a:rPr lang="ru-RU" dirty="0" err="1"/>
              <a:t>бажари</a:t>
            </a:r>
            <a:r>
              <a:rPr lang="ru-RU" dirty="0"/>
              <a:t> </a:t>
            </a:r>
            <a:r>
              <a:rPr lang="ru-RU" dirty="0" err="1"/>
              <a:t>борхизаби</a:t>
            </a:r>
            <a:r>
              <a:rPr lang="ru-RU" dirty="0"/>
              <a:t>. </a:t>
            </a:r>
            <a:r>
              <a:rPr lang="ru-RU" dirty="0" err="1"/>
              <a:t>Маргьаялъул</a:t>
            </a:r>
            <a:r>
              <a:rPr lang="ru-RU" dirty="0"/>
              <a:t> </a:t>
            </a:r>
            <a:r>
              <a:rPr lang="ru-RU" dirty="0" err="1"/>
              <a:t>аслиял</a:t>
            </a:r>
            <a:r>
              <a:rPr lang="ru-RU" dirty="0"/>
              <a:t/>
            </a:r>
            <a:br>
              <a:rPr lang="ru-RU" dirty="0"/>
            </a:br>
            <a:r>
              <a:rPr lang="ru-RU" dirty="0" err="1"/>
              <a:t>лъугьа-бахъиназул</a:t>
            </a:r>
            <a:r>
              <a:rPr lang="ru-RU" dirty="0"/>
              <a:t> </a:t>
            </a:r>
            <a:r>
              <a:rPr lang="ru-RU" dirty="0" err="1"/>
              <a:t>бицине</a:t>
            </a:r>
            <a:r>
              <a:rPr lang="ru-RU" dirty="0"/>
              <a:t> </a:t>
            </a:r>
            <a:r>
              <a:rPr lang="ru-RU" dirty="0" err="1"/>
              <a:t>ругьун</a:t>
            </a:r>
            <a:r>
              <a:rPr lang="ru-RU" dirty="0"/>
              <a:t> </a:t>
            </a:r>
            <a:r>
              <a:rPr lang="ru-RU" dirty="0" err="1"/>
              <a:t>гьари</a:t>
            </a:r>
            <a:r>
              <a:rPr lang="ru-RU" dirty="0"/>
              <a:t>.</a:t>
            </a:r>
          </a:p>
          <a:p>
            <a:pPr lvl="0"/>
            <a:endParaRPr lang="ru-RU" dirty="0" smtClean="0"/>
          </a:p>
          <a:p>
            <a:pPr lvl="0"/>
            <a:r>
              <a:rPr lang="ru-RU" dirty="0" err="1" smtClean="0"/>
              <a:t>Анкьго</a:t>
            </a:r>
            <a:r>
              <a:rPr lang="ru-RU" dirty="0" smtClean="0"/>
              <a:t> </a:t>
            </a:r>
            <a:r>
              <a:rPr lang="ru-RU" dirty="0" err="1"/>
              <a:t>гьижаялъул</a:t>
            </a:r>
            <a:r>
              <a:rPr lang="ru-RU" dirty="0"/>
              <a:t> (</a:t>
            </a:r>
            <a:r>
              <a:rPr lang="ru-RU" dirty="0" err="1"/>
              <a:t>слогалъул</a:t>
            </a:r>
            <a:r>
              <a:rPr lang="ru-RU" dirty="0"/>
              <a:t>) коч1ол </a:t>
            </a:r>
            <a:r>
              <a:rPr lang="ru-RU" dirty="0" err="1"/>
              <a:t>роценалъул</a:t>
            </a:r>
            <a:r>
              <a:rPr lang="ru-RU" dirty="0"/>
              <a:t> х1акъалъулъ баян </a:t>
            </a:r>
            <a:r>
              <a:rPr lang="ru-RU" dirty="0" err="1"/>
              <a:t>кьей</a:t>
            </a:r>
            <a:r>
              <a:rPr lang="ru-RU" dirty="0"/>
              <a:t>.   Коч1олаб  </a:t>
            </a:r>
            <a:r>
              <a:rPr lang="ru-RU" dirty="0" err="1"/>
              <a:t>каламалъул</a:t>
            </a:r>
            <a:r>
              <a:rPr lang="ru-RU" dirty="0"/>
              <a:t> пасих1лъи ц1ик1к1ине </a:t>
            </a:r>
            <a:r>
              <a:rPr lang="ru-RU" dirty="0" err="1"/>
              <a:t>рифмаялъул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чвахиялъул</a:t>
            </a:r>
            <a:r>
              <a:rPr lang="ru-RU" dirty="0"/>
              <a:t> к1вар   </a:t>
            </a:r>
            <a:r>
              <a:rPr lang="ru-RU" dirty="0" err="1"/>
              <a:t>рагьи</a:t>
            </a:r>
            <a:r>
              <a:rPr lang="ru-RU" dirty="0"/>
              <a:t>. </a:t>
            </a:r>
            <a:r>
              <a:rPr lang="ru-RU" dirty="0" err="1"/>
              <a:t>Литературиял</a:t>
            </a:r>
            <a:r>
              <a:rPr lang="ru-RU" dirty="0"/>
              <a:t> </a:t>
            </a:r>
            <a:r>
              <a:rPr lang="ru-RU" dirty="0" err="1"/>
              <a:t>маргьабазул</a:t>
            </a:r>
            <a:r>
              <a:rPr lang="ru-RU" dirty="0"/>
              <a:t>   </a:t>
            </a:r>
            <a:r>
              <a:rPr lang="ru-RU" dirty="0" err="1"/>
              <a:t>хаслъи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халкъияздаса</a:t>
            </a:r>
            <a:r>
              <a:rPr lang="ru-RU" dirty="0"/>
              <a:t> </a:t>
            </a:r>
            <a:r>
              <a:rPr lang="ru-RU" dirty="0" err="1"/>
              <a:t>гьезул</a:t>
            </a:r>
            <a:r>
              <a:rPr lang="ru-RU" dirty="0"/>
              <a:t> бат1алъи </a:t>
            </a:r>
            <a:r>
              <a:rPr lang="ru-RU" dirty="0" err="1"/>
              <a:t>бихьизаби</a:t>
            </a:r>
            <a:r>
              <a:rPr lang="ru-RU" dirty="0"/>
              <a:t>.</a:t>
            </a:r>
          </a:p>
          <a:p>
            <a:endParaRPr lang="ru-RU" dirty="0" smtClean="0"/>
          </a:p>
          <a:p>
            <a:r>
              <a:rPr lang="ru-RU" dirty="0" smtClean="0"/>
              <a:t>3</a:t>
            </a:r>
            <a:r>
              <a:rPr lang="ru-RU" dirty="0"/>
              <a:t>. Г1адатаб   </a:t>
            </a:r>
            <a:r>
              <a:rPr lang="ru-RU" dirty="0" err="1"/>
              <a:t>анализалъул</a:t>
            </a:r>
            <a:r>
              <a:rPr lang="ru-RU" dirty="0"/>
              <a:t>    </a:t>
            </a:r>
            <a:r>
              <a:rPr lang="ru-RU" dirty="0" err="1"/>
              <a:t>кумекалдалъун</a:t>
            </a:r>
            <a:r>
              <a:rPr lang="ru-RU" dirty="0"/>
              <a:t>    </a:t>
            </a:r>
            <a:r>
              <a:rPr lang="ru-RU" dirty="0" err="1"/>
              <a:t>инсанасул</a:t>
            </a:r>
            <a:r>
              <a:rPr lang="ru-RU" dirty="0"/>
              <a:t>    талих1, </a:t>
            </a:r>
            <a:r>
              <a:rPr lang="ru-RU" dirty="0" err="1"/>
              <a:t>бечелъиялъулъ</a:t>
            </a:r>
            <a:r>
              <a:rPr lang="ru-RU" dirty="0"/>
              <a:t> </a:t>
            </a:r>
            <a:r>
              <a:rPr lang="ru-RU" dirty="0" err="1"/>
              <a:t>гуреб</a:t>
            </a:r>
            <a:r>
              <a:rPr lang="ru-RU" dirty="0"/>
              <a:t> </a:t>
            </a:r>
            <a:r>
              <a:rPr lang="ru-RU" dirty="0" err="1"/>
              <a:t>бугеб</a:t>
            </a:r>
            <a:r>
              <a:rPr lang="ru-RU" dirty="0"/>
              <a:t>, </a:t>
            </a:r>
            <a:r>
              <a:rPr lang="ru-RU" dirty="0" err="1"/>
              <a:t>чилъиялъулъ</a:t>
            </a:r>
            <a:r>
              <a:rPr lang="ru-RU" dirty="0"/>
              <a:t> бук1иналда </a:t>
            </a:r>
            <a:r>
              <a:rPr lang="ru-RU" dirty="0" err="1"/>
              <a:t>лъимал</a:t>
            </a:r>
            <a:r>
              <a:rPr lang="ru-RU" dirty="0"/>
              <a:t> </a:t>
            </a:r>
            <a:r>
              <a:rPr lang="ru-RU" dirty="0" err="1"/>
              <a:t>хадур</a:t>
            </a:r>
            <a:r>
              <a:rPr lang="ru-RU" dirty="0"/>
              <a:t> </a:t>
            </a:r>
            <a:r>
              <a:rPr lang="ru-RU" dirty="0" err="1"/>
              <a:t>гъезари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гьезул</a:t>
            </a:r>
            <a:r>
              <a:rPr lang="ru-RU" dirty="0"/>
              <a:t> г1акълу бег1ери, </a:t>
            </a:r>
            <a:r>
              <a:rPr lang="ru-RU" dirty="0" err="1"/>
              <a:t>адабияталде</a:t>
            </a:r>
            <a:r>
              <a:rPr lang="ru-RU" dirty="0"/>
              <a:t> </a:t>
            </a:r>
            <a:r>
              <a:rPr lang="ru-RU" dirty="0" err="1"/>
              <a:t>рокьи</a:t>
            </a:r>
            <a:r>
              <a:rPr lang="ru-RU" dirty="0"/>
              <a:t> ц1ик1к1инаби.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4437112"/>
            <a:ext cx="8298298" cy="2636912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ru-RU" sz="2800" b="1" dirty="0" smtClean="0">
                <a:solidFill>
                  <a:srgbClr val="002060"/>
                </a:solidFill>
              </a:rPr>
              <a:t>         </a:t>
            </a:r>
            <a:r>
              <a:rPr lang="ru-RU" sz="2800" b="1" dirty="0" err="1" smtClean="0">
                <a:solidFill>
                  <a:srgbClr val="002060"/>
                </a:solidFill>
              </a:rPr>
              <a:t>Абасил</a:t>
            </a:r>
            <a:r>
              <a:rPr lang="ru-RU" sz="2800" b="1" dirty="0" smtClean="0">
                <a:solidFill>
                  <a:srgbClr val="002060"/>
                </a:solidFill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</a:rPr>
              <a:t>Махамад</a:t>
            </a:r>
            <a:r>
              <a:rPr lang="ru-RU" sz="2800" b="1" dirty="0" smtClean="0">
                <a:solidFill>
                  <a:srgbClr val="002060"/>
                </a:solidFill>
              </a:rPr>
              <a:t> (</a:t>
            </a:r>
            <a:r>
              <a:rPr lang="ru-RU" sz="2800" b="1" dirty="0" err="1" smtClean="0">
                <a:solidFill>
                  <a:srgbClr val="002060"/>
                </a:solidFill>
              </a:rPr>
              <a:t>Абасов</a:t>
            </a:r>
            <a:r>
              <a:rPr lang="ru-RU" sz="2800" b="1" dirty="0" smtClean="0">
                <a:solidFill>
                  <a:srgbClr val="002060"/>
                </a:solidFill>
              </a:rPr>
              <a:t> Магомед </a:t>
            </a:r>
            <a:r>
              <a:rPr lang="ru-RU" sz="2800" b="1" dirty="0" err="1" smtClean="0">
                <a:solidFill>
                  <a:srgbClr val="002060"/>
                </a:solidFill>
              </a:rPr>
              <a:t>Абасович</a:t>
            </a:r>
            <a:r>
              <a:rPr lang="ru-RU" sz="2800" b="1" dirty="0" smtClean="0">
                <a:solidFill>
                  <a:srgbClr val="002060"/>
                </a:solidFill>
              </a:rPr>
              <a:t>) - поэт и драматург.</a:t>
            </a:r>
            <a:endParaRPr lang="ru-RU" sz="2800" dirty="0" smtClean="0">
              <a:solidFill>
                <a:srgbClr val="002060"/>
              </a:solidFill>
            </a:endParaRPr>
          </a:p>
          <a:p>
            <a:pPr algn="l"/>
            <a:r>
              <a:rPr lang="ru-RU" sz="2800" b="1" dirty="0" smtClean="0">
                <a:solidFill>
                  <a:srgbClr val="002060"/>
                </a:solidFill>
              </a:rPr>
              <a:t>         Родился </a:t>
            </a:r>
            <a:r>
              <a:rPr lang="ru-RU" sz="2800" b="1" dirty="0" smtClean="0">
                <a:solidFill>
                  <a:srgbClr val="002060"/>
                </a:solidFill>
              </a:rPr>
              <a:t>25 декабря 1932 года в </a:t>
            </a:r>
            <a:r>
              <a:rPr lang="ru-RU" sz="2800" b="1" dirty="0" smtClean="0">
                <a:solidFill>
                  <a:srgbClr val="002060"/>
                </a:solidFill>
              </a:rPr>
              <a:t>селении  </a:t>
            </a:r>
            <a:r>
              <a:rPr lang="ru-RU" sz="2800" b="1" dirty="0" err="1" smtClean="0">
                <a:solidFill>
                  <a:srgbClr val="002060"/>
                </a:solidFill>
              </a:rPr>
              <a:t>Тлайлух</a:t>
            </a:r>
            <a:r>
              <a:rPr lang="ru-RU" sz="2800" b="1" dirty="0" smtClean="0">
                <a:solidFill>
                  <a:srgbClr val="002060"/>
                </a:solidFill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</a:rPr>
              <a:t>Хунзахского</a:t>
            </a:r>
            <a:r>
              <a:rPr lang="ru-RU" sz="2800" b="1" dirty="0" smtClean="0">
                <a:solidFill>
                  <a:srgbClr val="002060"/>
                </a:solidFill>
              </a:rPr>
              <a:t> района </a:t>
            </a:r>
            <a:r>
              <a:rPr lang="ru-RU" sz="2800" b="1" dirty="0" smtClean="0">
                <a:solidFill>
                  <a:srgbClr val="002060"/>
                </a:solidFill>
              </a:rPr>
              <a:t>Дагестанской </a:t>
            </a:r>
            <a:r>
              <a:rPr lang="ru-RU" sz="2800" b="1" dirty="0" smtClean="0">
                <a:solidFill>
                  <a:srgbClr val="002060"/>
                </a:solidFill>
              </a:rPr>
              <a:t>АССР</a:t>
            </a:r>
            <a:r>
              <a:rPr lang="ru-RU" sz="2800" b="1" dirty="0" smtClean="0">
                <a:solidFill>
                  <a:srgbClr val="002060"/>
                </a:solidFill>
              </a:rPr>
              <a:t>. Окончил Литературный </a:t>
            </a:r>
            <a:r>
              <a:rPr lang="ru-RU" sz="2800" b="1" dirty="0" smtClean="0">
                <a:solidFill>
                  <a:srgbClr val="002060"/>
                </a:solidFill>
              </a:rPr>
              <a:t>институт </a:t>
            </a:r>
            <a:r>
              <a:rPr lang="ru-RU" sz="2800" b="1" dirty="0" smtClean="0">
                <a:solidFill>
                  <a:srgbClr val="002060"/>
                </a:solidFill>
              </a:rPr>
              <a:t>  им</a:t>
            </a:r>
            <a:r>
              <a:rPr lang="ru-RU" sz="2800" b="1" dirty="0" smtClean="0">
                <a:solidFill>
                  <a:srgbClr val="002060"/>
                </a:solidFill>
              </a:rPr>
              <a:t>. </a:t>
            </a:r>
            <a:r>
              <a:rPr lang="ru-RU" sz="2800" b="1" dirty="0" smtClean="0">
                <a:solidFill>
                  <a:srgbClr val="002060"/>
                </a:solidFill>
              </a:rPr>
              <a:t>М.Горького </a:t>
            </a:r>
            <a:r>
              <a:rPr lang="ru-RU" sz="2800" b="1" dirty="0" smtClean="0">
                <a:solidFill>
                  <a:srgbClr val="002060"/>
                </a:solidFill>
              </a:rPr>
              <a:t>в Москве. </a:t>
            </a:r>
            <a:endParaRPr lang="ru-RU" sz="2800" b="1" dirty="0" smtClean="0">
              <a:solidFill>
                <a:srgbClr val="002060"/>
              </a:solidFill>
            </a:endParaRPr>
          </a:p>
          <a:p>
            <a:pPr algn="l"/>
            <a:r>
              <a:rPr lang="ru-RU" sz="2800" b="1" dirty="0" smtClean="0">
                <a:solidFill>
                  <a:srgbClr val="002060"/>
                </a:solidFill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</a:rPr>
              <a:t>         Работал </a:t>
            </a:r>
            <a:r>
              <a:rPr lang="ru-RU" sz="2800" b="1" dirty="0" smtClean="0">
                <a:solidFill>
                  <a:srgbClr val="002060"/>
                </a:solidFill>
              </a:rPr>
              <a:t>учителем в </a:t>
            </a:r>
            <a:r>
              <a:rPr lang="ru-RU" sz="2800" b="1" dirty="0" smtClean="0">
                <a:solidFill>
                  <a:srgbClr val="002060"/>
                </a:solidFill>
              </a:rPr>
              <a:t>высокогорных </a:t>
            </a:r>
            <a:r>
              <a:rPr lang="ru-RU" sz="2800" b="1" dirty="0" smtClean="0">
                <a:solidFill>
                  <a:srgbClr val="002060"/>
                </a:solidFill>
              </a:rPr>
              <a:t>районах республики, редактором аварской </a:t>
            </a:r>
            <a:r>
              <a:rPr lang="ru-RU" sz="2800" b="1" dirty="0" smtClean="0">
                <a:solidFill>
                  <a:srgbClr val="002060"/>
                </a:solidFill>
              </a:rPr>
              <a:t>редакции </a:t>
            </a:r>
            <a:r>
              <a:rPr lang="ru-RU" sz="2800" b="1" dirty="0" smtClean="0">
                <a:solidFill>
                  <a:srgbClr val="002060"/>
                </a:solidFill>
              </a:rPr>
              <a:t>Дагестанского книжного </a:t>
            </a:r>
            <a:r>
              <a:rPr lang="ru-RU" sz="2800" b="1" dirty="0" smtClean="0">
                <a:solidFill>
                  <a:srgbClr val="002060"/>
                </a:solidFill>
              </a:rPr>
              <a:t>издательства</a:t>
            </a:r>
            <a:r>
              <a:rPr lang="ru-RU" sz="2800" b="1" dirty="0" smtClean="0">
                <a:solidFill>
                  <a:srgbClr val="002060"/>
                </a:solidFill>
              </a:rPr>
              <a:t>. </a:t>
            </a:r>
            <a:endParaRPr lang="ru-RU" sz="2800" b="1" dirty="0" smtClean="0">
              <a:solidFill>
                <a:srgbClr val="002060"/>
              </a:solidFill>
            </a:endParaRPr>
          </a:p>
          <a:p>
            <a:pPr algn="l"/>
            <a:r>
              <a:rPr lang="ru-RU" sz="2800" b="1" dirty="0" smtClean="0">
                <a:solidFill>
                  <a:srgbClr val="002060"/>
                </a:solidFill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</a:rPr>
              <a:t>       В </a:t>
            </a:r>
            <a:r>
              <a:rPr lang="ru-RU" sz="2800" b="1" dirty="0" smtClean="0">
                <a:solidFill>
                  <a:srgbClr val="002060"/>
                </a:solidFill>
              </a:rPr>
              <a:t>настоящее время занимается </a:t>
            </a:r>
            <a:r>
              <a:rPr lang="ru-RU" sz="2800" b="1" dirty="0" smtClean="0">
                <a:solidFill>
                  <a:srgbClr val="002060"/>
                </a:solidFill>
              </a:rPr>
              <a:t>литературным </a:t>
            </a:r>
            <a:r>
              <a:rPr lang="ru-RU" sz="2800" b="1" dirty="0" smtClean="0">
                <a:solidFill>
                  <a:srgbClr val="002060"/>
                </a:solidFill>
              </a:rPr>
              <a:t>трудом.</a:t>
            </a:r>
            <a:endParaRPr lang="ru-RU" sz="2800" dirty="0" smtClean="0">
              <a:solidFill>
                <a:srgbClr val="002060"/>
              </a:solidFill>
            </a:endParaRPr>
          </a:p>
          <a:p>
            <a:endParaRPr lang="ru-RU" dirty="0"/>
          </a:p>
        </p:txBody>
      </p:sp>
      <p:pic>
        <p:nvPicPr>
          <p:cNvPr id="4" name="Рисунок 3" descr="Фото В гостях у Абасил Магомеда.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0"/>
            <a:ext cx="5544616" cy="436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251520" y="1988840"/>
            <a:ext cx="860444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гостях  у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Абасил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 Магомеда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sz="2200" b="1" dirty="0" smtClean="0">
                <a:solidFill>
                  <a:srgbClr val="002060"/>
                </a:solidFill>
              </a:rPr>
              <a:t>Работал учителем в высокогорных районах республики, редактором аварской редакции Дагестанского книжного издательства. </a:t>
            </a:r>
            <a:r>
              <a:rPr lang="ru-RU" b="1" dirty="0" smtClean="0">
                <a:solidFill>
                  <a:srgbClr val="002060"/>
                </a:solidFill>
              </a:rPr>
              <a:t/>
            </a:r>
            <a:br>
              <a:rPr lang="ru-RU" b="1" dirty="0" smtClean="0">
                <a:solidFill>
                  <a:srgbClr val="002060"/>
                </a:solidFill>
              </a:rPr>
            </a:br>
            <a:endParaRPr lang="ru-RU" dirty="0"/>
          </a:p>
        </p:txBody>
      </p:sp>
      <p:pic>
        <p:nvPicPr>
          <p:cNvPr id="4" name="Содержимое 3" descr="В гостях у Абасил Магомеда.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268760"/>
            <a:ext cx="8424936" cy="5256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971600" y="5422667"/>
            <a:ext cx="8172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гостях  у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Абасил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 Магомеда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5229200"/>
            <a:ext cx="8435280" cy="1368152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b="1" dirty="0" smtClean="0"/>
              <a:t>      Начал </a:t>
            </a:r>
            <a:r>
              <a:rPr lang="ru-RU" b="1" dirty="0"/>
              <a:t>печататься с 1959 года в </a:t>
            </a:r>
            <a:r>
              <a:rPr lang="ru-RU" b="1" dirty="0" smtClean="0"/>
              <a:t>республиканской </a:t>
            </a:r>
            <a:r>
              <a:rPr lang="ru-RU" b="1" dirty="0"/>
              <a:t>периодической печати (газета «Красное знамя», аль­манах «Дружба»), а с 1961 года - в дагестанских издательствах, в коллективных сборниках молодых аварских поэтов «Молодые голо­са», «Говор ручьев» и др.</a:t>
            </a:r>
            <a:endParaRPr lang="ru-RU" dirty="0"/>
          </a:p>
          <a:p>
            <a:endParaRPr lang="ru-RU" dirty="0"/>
          </a:p>
        </p:txBody>
      </p:sp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5796136" cy="48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5940152" y="2420888"/>
            <a:ext cx="32038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В гостях  у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latin typeface="Constantia" pitchFamily="18" charset="0"/>
                <a:ea typeface="Times New Roman" pitchFamily="18" charset="0"/>
                <a:cs typeface="Arial" pitchFamily="34" charset="0"/>
              </a:rPr>
              <a:t>Абасил</a:t>
            </a:r>
            <a:r>
              <a:rPr lang="ru-RU" b="1" dirty="0" smtClean="0">
                <a:latin typeface="Constantia" pitchFamily="18" charset="0"/>
                <a:ea typeface="Times New Roman" pitchFamily="18" charset="0"/>
                <a:cs typeface="Arial" pitchFamily="34" charset="0"/>
              </a:rPr>
              <a:t> Магомеда</a:t>
            </a:r>
            <a:endParaRPr lang="ru-RU" b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021288"/>
            <a:ext cx="8229600" cy="83671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dirty="0" smtClean="0"/>
              <a:t>    </a:t>
            </a:r>
            <a:r>
              <a:rPr lang="ru-RU" sz="2400" b="1" dirty="0" smtClean="0"/>
              <a:t>Член </a:t>
            </a:r>
            <a:r>
              <a:rPr lang="ru-RU" sz="2400" b="1" dirty="0"/>
              <a:t>Союза писателей СССР с 1967 года. </a:t>
            </a:r>
            <a:r>
              <a:rPr lang="ru-RU" sz="2400" b="1" dirty="0" smtClean="0"/>
              <a:t>Член </a:t>
            </a:r>
            <a:r>
              <a:rPr lang="ru-RU" sz="2400" b="1" dirty="0"/>
              <a:t>Правления Союза писателей Республики Дагестан.</a:t>
            </a:r>
            <a:endParaRPr lang="ru-RU" sz="2400" dirty="0"/>
          </a:p>
          <a:p>
            <a:endParaRPr lang="ru-RU" dirty="0"/>
          </a:p>
        </p:txBody>
      </p:sp>
      <p:pic>
        <p:nvPicPr>
          <p:cNvPr id="4" name="Рисунок 3" descr="Фото В гостях у Абасил Магомеда.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88640"/>
            <a:ext cx="7560840" cy="5832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1043608" y="1268760"/>
            <a:ext cx="596555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Библиотека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Абасил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 Магомеда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4437112"/>
            <a:ext cx="8820472" cy="2420888"/>
          </a:xfrm>
        </p:spPr>
        <p:txBody>
          <a:bodyPr>
            <a:normAutofit fontScale="62500" lnSpcReduction="20000"/>
          </a:bodyPr>
          <a:lstStyle/>
          <a:p>
            <a:endParaRPr lang="ru-RU" b="1" dirty="0" smtClean="0"/>
          </a:p>
          <a:p>
            <a:pPr>
              <a:buNone/>
            </a:pPr>
            <a:r>
              <a:rPr lang="ru-RU" b="1" dirty="0" smtClean="0"/>
              <a:t>      </a:t>
            </a:r>
          </a:p>
          <a:p>
            <a:pPr>
              <a:buNone/>
            </a:pPr>
            <a:r>
              <a:rPr lang="ru-RU" b="1" dirty="0"/>
              <a:t> </a:t>
            </a:r>
            <a:r>
              <a:rPr lang="ru-RU" b="1" dirty="0" smtClean="0"/>
              <a:t>       Первая </a:t>
            </a:r>
            <a:r>
              <a:rPr lang="ru-RU" b="1" dirty="0"/>
              <a:t>книга стихов М. </a:t>
            </a:r>
            <a:r>
              <a:rPr lang="ru-RU" b="1" dirty="0" err="1"/>
              <a:t>Абасила</a:t>
            </a:r>
            <a:r>
              <a:rPr lang="ru-RU" b="1" dirty="0"/>
              <a:t> на аварском языке «Подснежник» увидела свет в 1965 году в Дагестанском книжном издательстве. В после­дующие годы в том же издательстве вышли сборники его стихов и поэм: «Ночная лампада» (1966), «Орел на скале» (1968), «Морская волна» (1971), «Горы над облаками» (1973), «В горах» (1975), «Череда» (1978), «Капель­ки» (1981), «Стихи и поэмы» (1982), «На крыльях ласточки» (1985).</a:t>
            </a:r>
            <a:endParaRPr lang="ru-RU" dirty="0"/>
          </a:p>
          <a:p>
            <a:endParaRPr lang="ru-RU" dirty="0"/>
          </a:p>
        </p:txBody>
      </p:sp>
      <p:pic>
        <p:nvPicPr>
          <p:cNvPr id="4" name="Рисунок 3" descr="https://riadagestan.ru/upload/iblock/f62/f628f27cac602052a05b10b1684c8893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8208912" cy="4752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3995936" y="4005064"/>
            <a:ext cx="480903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Музей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Абасил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 Магомеда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4797152"/>
            <a:ext cx="9144000" cy="2060848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b="1" dirty="0" smtClean="0"/>
              <a:t>      М</a:t>
            </a:r>
            <a:r>
              <a:rPr lang="ru-RU" b="1" dirty="0"/>
              <a:t>. </a:t>
            </a:r>
            <a:r>
              <a:rPr lang="ru-RU" b="1" dirty="0" err="1"/>
              <a:t>Абасил</a:t>
            </a:r>
            <a:r>
              <a:rPr lang="ru-RU" b="1" dirty="0"/>
              <a:t> - автор нескольких сборников стихов для детей, по­священных природе родного края, изданных в </a:t>
            </a:r>
            <a:r>
              <a:rPr lang="ru-RU" b="1" dirty="0" err="1"/>
              <a:t>Дагучпедгизе</a:t>
            </a:r>
            <a:r>
              <a:rPr lang="ru-RU" b="1" dirty="0"/>
              <a:t>: «Лесные сказки» (1972), «Лесные мелодии» (1974), «Пламенные сердца» (1978), «Лесные тайны» (1983). Его перу принадлежат трагедии «</a:t>
            </a:r>
            <a:r>
              <a:rPr lang="ru-RU" b="1" dirty="0" err="1"/>
              <a:t>Махмуд</a:t>
            </a:r>
            <a:r>
              <a:rPr lang="ru-RU" b="1" dirty="0"/>
              <a:t> из </a:t>
            </a:r>
            <a:r>
              <a:rPr lang="ru-RU" b="1" dirty="0" err="1"/>
              <a:t>Кахаб-Росо</a:t>
            </a:r>
            <a:r>
              <a:rPr lang="ru-RU" b="1" dirty="0"/>
              <a:t>» и «</a:t>
            </a:r>
            <a:r>
              <a:rPr lang="ru-RU" b="1" dirty="0" err="1"/>
              <a:t>Камалил</a:t>
            </a:r>
            <a:r>
              <a:rPr lang="ru-RU" b="1" dirty="0"/>
              <a:t> </a:t>
            </a:r>
            <a:r>
              <a:rPr lang="ru-RU" b="1" dirty="0" err="1"/>
              <a:t>Башир</a:t>
            </a:r>
            <a:r>
              <a:rPr lang="ru-RU" b="1" dirty="0"/>
              <a:t>». Драматические произведения писате­ля вошли в книгу «Легенды о любви» (</a:t>
            </a:r>
            <a:r>
              <a:rPr lang="ru-RU" b="1" dirty="0" err="1"/>
              <a:t>Дагкнигоиздат</a:t>
            </a:r>
            <a:r>
              <a:rPr lang="ru-RU" b="1" dirty="0"/>
              <a:t>, 1988). В Москве издана книга его стихов «Орлиное перо» («Современник», 1985).</a:t>
            </a:r>
            <a:endParaRPr lang="ru-RU" dirty="0"/>
          </a:p>
          <a:p>
            <a:endParaRPr lang="ru-RU" dirty="0"/>
          </a:p>
        </p:txBody>
      </p:sp>
      <p:pic>
        <p:nvPicPr>
          <p:cNvPr id="4" name="Рисунок 3" descr="...музыкально-драматического театра на днях посетил дом-музей народного поэ...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8712968" cy="453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467544" y="3645024"/>
            <a:ext cx="471641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haroni" pitchFamily="2" charset="-79"/>
              </a:rPr>
              <a:t>Дом - музей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onstantia" pitchFamily="18" charset="0"/>
                <a:ea typeface="Times New Roman" pitchFamily="18" charset="0"/>
                <a:cs typeface="Aharoni" pitchFamily="2" charset="-79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Constantia" pitchFamily="18" charset="0"/>
                <a:ea typeface="Times New Roman" pitchFamily="18" charset="0"/>
                <a:cs typeface="Aharoni" pitchFamily="2" charset="-79"/>
              </a:rPr>
              <a:t>Абасил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onstantia" pitchFamily="18" charset="0"/>
                <a:ea typeface="Times New Roman" pitchFamily="18" charset="0"/>
                <a:cs typeface="Aharoni" pitchFamily="2" charset="-79"/>
              </a:rPr>
              <a:t> Магомеда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4941168"/>
            <a:ext cx="8229600" cy="1761059"/>
          </a:xfrm>
        </p:spPr>
        <p:txBody>
          <a:bodyPr>
            <a:normAutofit fontScale="55000" lnSpcReduction="20000"/>
          </a:bodyPr>
          <a:lstStyle/>
          <a:p>
            <a:r>
              <a:rPr lang="ru-RU" b="1" dirty="0"/>
              <a:t>В 2014 году М. </a:t>
            </a:r>
            <a:r>
              <a:rPr lang="ru-RU" b="1" dirty="0" err="1"/>
              <a:t>Абасил</a:t>
            </a:r>
            <a:r>
              <a:rPr lang="ru-RU" b="1" dirty="0"/>
              <a:t> награжден медалью «За любовь к родному селу» присуждаемое указом Главы Республики Дагестан.</a:t>
            </a:r>
            <a:endParaRPr lang="ru-RU" dirty="0"/>
          </a:p>
          <a:p>
            <a:r>
              <a:rPr lang="ru-RU" b="1" dirty="0"/>
              <a:t>После себя М. </a:t>
            </a:r>
            <a:r>
              <a:rPr lang="ru-RU" b="1" dirty="0" err="1"/>
              <a:t>Абасил</a:t>
            </a:r>
            <a:r>
              <a:rPr lang="ru-RU" b="1" dirty="0"/>
              <a:t> оставил всем великолепный Дом-музей, где собраны более 5000 книг и столько же предметов старинной утвари и экспонатов повествующих о жизни и быте наших предков.</a:t>
            </a:r>
            <a:endParaRPr lang="ru-RU" dirty="0"/>
          </a:p>
          <a:p>
            <a:r>
              <a:rPr lang="ru-RU" b="1" dirty="0"/>
              <a:t>Умер М. </a:t>
            </a:r>
            <a:r>
              <a:rPr lang="ru-RU" b="1" dirty="0" err="1"/>
              <a:t>Абасил</a:t>
            </a:r>
            <a:r>
              <a:rPr lang="ru-RU" b="1" dirty="0"/>
              <a:t> в 19  октября 2014 года и похоронен в своем родном селении. </a:t>
            </a:r>
            <a:endParaRPr lang="ru-RU" dirty="0"/>
          </a:p>
          <a:p>
            <a:endParaRPr lang="ru-RU" dirty="0"/>
          </a:p>
        </p:txBody>
      </p:sp>
      <p:pic>
        <p:nvPicPr>
          <p:cNvPr id="4" name="Рисунок 3" descr="В Хунзахском районе накануне прошло награждение Абасил Магомеда медалью &amp;qu...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88640"/>
            <a:ext cx="4860032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611560" y="4141912"/>
            <a:ext cx="5960606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01725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Награждение медалью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  <a:ea typeface="Times New Roman" pitchFamily="18" charset="0"/>
                <a:cs typeface="Arial" pitchFamily="34" charset="0"/>
              </a:rPr>
              <a:t>«За любовь к родному селу»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01725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Рисунок 5" descr="В Хунзахском районе накануне прошло награждение Абасил Магомеда медалью &amp;qu...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1412776"/>
            <a:ext cx="4788024" cy="3483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5076056" y="47667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Награждение медалью </a:t>
            </a:r>
            <a:r>
              <a:rPr lang="ru-RU" b="1" dirty="0" smtClean="0"/>
              <a:t>«За любовь к родному селу»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</TotalTime>
  <Words>557</Words>
  <Application>Microsoft Office PowerPoint</Application>
  <PresentationFormat>Экран (4:3)</PresentationFormat>
  <Paragraphs>62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Дарсил тема:  Г1абасил Мах1амад  "Ч1ИБИРИКЪ" </vt:lpstr>
      <vt:lpstr>Слайд 2</vt:lpstr>
      <vt:lpstr>Слайд 3</vt:lpstr>
      <vt:lpstr> Работал учителем в высокогорных районах республики, редактором аварской редакции Дагестанского книжного издательства.  </vt:lpstr>
      <vt:lpstr>Слайд 5</vt:lpstr>
      <vt:lpstr>Слайд 6</vt:lpstr>
      <vt:lpstr>Слайд 7</vt:lpstr>
      <vt:lpstr>Слайд 8</vt:lpstr>
      <vt:lpstr>Слайд 9</vt:lpstr>
      <vt:lpstr>Словарияб х1алт1и</vt:lpstr>
      <vt:lpstr>Ц1ияб дарс бици.</vt:lpstr>
      <vt:lpstr>Слайд 12</vt:lpstr>
      <vt:lpstr>Слайд 13</vt:lpstr>
      <vt:lpstr>.   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Дарсил тема:  Г1абасил Мах1амад  "Ч1ИБИРИКЪ" </dc:title>
  <dc:creator>komp</dc:creator>
  <cp:lastModifiedBy>komp</cp:lastModifiedBy>
  <cp:revision>19</cp:revision>
  <dcterms:created xsi:type="dcterms:W3CDTF">2022-11-28T15:39:44Z</dcterms:created>
  <dcterms:modified xsi:type="dcterms:W3CDTF">2022-11-28T19:03:53Z</dcterms:modified>
</cp:coreProperties>
</file>