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67" r:id="rId3"/>
    <p:sldId id="256" r:id="rId4"/>
    <p:sldId id="26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rgbClr val="7030A0"/>
                </a:solidFill>
              </a:rPr>
              <a:t>Дарсил</a:t>
            </a:r>
            <a:r>
              <a:rPr lang="ru-RU" sz="2400" b="1" i="1" dirty="0" smtClean="0">
                <a:solidFill>
                  <a:srgbClr val="7030A0"/>
                </a:solidFill>
              </a:rPr>
              <a:t> тема:  Г1абасил Мах1амад </a:t>
            </a:r>
            <a:r>
              <a:rPr lang="ru-RU" sz="2400" b="1" dirty="0" smtClean="0">
                <a:solidFill>
                  <a:srgbClr val="7030A0"/>
                </a:solidFill>
              </a:rPr>
              <a:t> "Ч1ИБИРИКЪ"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https://i.mycdn.me/i?r=AyH4iRPQ2q0otWIFepML2LxR3LQx9KQH1Qt4gq0xm7Clk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482453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580112" y="2564904"/>
            <a:ext cx="5184576" cy="1555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190" marR="1706880" algn="just">
              <a:lnSpc>
                <a:spcPts val="1465"/>
              </a:lnSpc>
              <a:spcBef>
                <a:spcPts val="1440"/>
              </a:spcBef>
              <a:spcAft>
                <a:spcPts val="0"/>
              </a:spcAft>
            </a:pPr>
            <a:r>
              <a:rPr lang="ru-RU" sz="6000" spc="10" dirty="0" smtClean="0">
                <a:solidFill>
                  <a:srgbClr val="7030A0"/>
                </a:solidFill>
                <a:latin typeface="Constantia"/>
                <a:ea typeface="Times New Roman"/>
              </a:rPr>
              <a:t>1932</a:t>
            </a:r>
          </a:p>
          <a:p>
            <a:pPr marL="250190" marR="1706880" algn="just">
              <a:lnSpc>
                <a:spcPts val="1465"/>
              </a:lnSpc>
              <a:spcBef>
                <a:spcPts val="1440"/>
              </a:spcBef>
              <a:spcAft>
                <a:spcPts val="0"/>
              </a:spcAft>
            </a:pPr>
            <a:endParaRPr lang="ru-RU" sz="6000" spc="10" dirty="0" smtClean="0">
              <a:solidFill>
                <a:srgbClr val="7030A0"/>
              </a:solidFill>
              <a:latin typeface="Constantia"/>
              <a:ea typeface="Times New Roman"/>
            </a:endParaRPr>
          </a:p>
          <a:p>
            <a:pPr marL="250190" marR="1706880" algn="just">
              <a:lnSpc>
                <a:spcPts val="1465"/>
              </a:lnSpc>
              <a:spcBef>
                <a:spcPts val="1440"/>
              </a:spcBef>
              <a:spcAft>
                <a:spcPts val="0"/>
              </a:spcAft>
            </a:pPr>
            <a:endParaRPr lang="ru-RU" sz="6000" spc="10" dirty="0" smtClean="0">
              <a:solidFill>
                <a:srgbClr val="7030A0"/>
              </a:solidFill>
              <a:latin typeface="Constantia"/>
              <a:ea typeface="Times New Roman"/>
            </a:endParaRPr>
          </a:p>
          <a:p>
            <a:pPr marL="250190" marR="1706880" algn="just">
              <a:lnSpc>
                <a:spcPts val="1465"/>
              </a:lnSpc>
              <a:spcBef>
                <a:spcPts val="1440"/>
              </a:spcBef>
              <a:spcAft>
                <a:spcPts val="0"/>
              </a:spcAft>
            </a:pPr>
            <a:r>
              <a:rPr lang="ru-RU" sz="6000" spc="10" dirty="0" smtClean="0">
                <a:solidFill>
                  <a:srgbClr val="7030A0"/>
                </a:solidFill>
                <a:latin typeface="Constantia"/>
                <a:ea typeface="Times New Roman"/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Словарияб</a:t>
            </a:r>
            <a:r>
              <a:rPr lang="ru-RU" b="1" dirty="0">
                <a:solidFill>
                  <a:srgbClr val="FF0000"/>
                </a:solidFill>
              </a:rPr>
              <a:t> х1алт1и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spc="5" dirty="0" err="1" smtClean="0">
                <a:solidFill>
                  <a:srgbClr val="002060"/>
                </a:solidFill>
                <a:latin typeface="Constantia"/>
                <a:ea typeface="Times New Roman"/>
                <a:cs typeface="Times New Roman"/>
              </a:rPr>
              <a:t>Нуцал</a:t>
            </a:r>
            <a:r>
              <a:rPr lang="ru-RU" sz="3600" b="1" spc="5" dirty="0" smtClean="0">
                <a:solidFill>
                  <a:srgbClr val="002060"/>
                </a:solidFill>
                <a:latin typeface="Constantia"/>
                <a:ea typeface="Times New Roman"/>
                <a:cs typeface="Times New Roman"/>
              </a:rPr>
              <a:t> – </a:t>
            </a:r>
            <a:r>
              <a:rPr lang="ru-RU" sz="3600" b="1" spc="5" dirty="0" err="1" smtClean="0">
                <a:solidFill>
                  <a:srgbClr val="002060"/>
                </a:solidFill>
                <a:latin typeface="Constantia"/>
                <a:ea typeface="Times New Roman"/>
                <a:cs typeface="Times New Roman"/>
              </a:rPr>
              <a:t>Хунзахский</a:t>
            </a:r>
            <a:r>
              <a:rPr lang="ru-RU" sz="3600" b="1" spc="5" dirty="0" smtClean="0">
                <a:solidFill>
                  <a:srgbClr val="002060"/>
                </a:solidFill>
                <a:latin typeface="Constantia"/>
                <a:ea typeface="Times New Roman"/>
                <a:cs typeface="Times New Roman"/>
              </a:rPr>
              <a:t> хан</a:t>
            </a:r>
          </a:p>
          <a:p>
            <a:r>
              <a:rPr lang="ru-RU" sz="3600" b="1" spc="5" dirty="0" err="1" smtClean="0">
                <a:solidFill>
                  <a:srgbClr val="002060"/>
                </a:solidFill>
                <a:latin typeface="Constantia"/>
                <a:ea typeface="Times New Roman"/>
                <a:cs typeface="Times New Roman"/>
              </a:rPr>
              <a:t>Бика</a:t>
            </a:r>
            <a:r>
              <a:rPr lang="ru-RU" sz="3600" b="1" spc="5" dirty="0" smtClean="0">
                <a:solidFill>
                  <a:srgbClr val="002060"/>
                </a:solidFill>
                <a:latin typeface="Constantia"/>
                <a:ea typeface="Times New Roman"/>
                <a:cs typeface="Times New Roman"/>
              </a:rPr>
              <a:t> – ханша , дочь хана</a:t>
            </a:r>
          </a:p>
          <a:p>
            <a:r>
              <a:rPr lang="ru-RU" sz="3600" b="1" spc="5" dirty="0" smtClean="0">
                <a:solidFill>
                  <a:srgbClr val="002060"/>
                </a:solidFill>
                <a:latin typeface="Constantia"/>
                <a:cs typeface="Times New Roman"/>
              </a:rPr>
              <a:t>Т1ибит1ана – распространилось</a:t>
            </a:r>
          </a:p>
          <a:p>
            <a:r>
              <a:rPr lang="ru-RU" sz="3600" b="1" spc="5" dirty="0" err="1" smtClean="0">
                <a:solidFill>
                  <a:srgbClr val="002060"/>
                </a:solidFill>
                <a:latin typeface="Constantia"/>
                <a:cs typeface="Times New Roman"/>
              </a:rPr>
              <a:t>Гъалал</a:t>
            </a:r>
            <a:r>
              <a:rPr lang="ru-RU" sz="3600" b="1" spc="5" dirty="0" smtClean="0">
                <a:solidFill>
                  <a:srgbClr val="002060"/>
                </a:solidFill>
                <a:latin typeface="Constantia"/>
                <a:cs typeface="Times New Roman"/>
              </a:rPr>
              <a:t> – косы</a:t>
            </a:r>
          </a:p>
          <a:p>
            <a:r>
              <a:rPr lang="ru-RU" sz="3600" b="1" spc="5" dirty="0" err="1" smtClean="0">
                <a:solidFill>
                  <a:srgbClr val="002060"/>
                </a:solidFill>
                <a:latin typeface="Constantia"/>
                <a:cs typeface="Times New Roman"/>
              </a:rPr>
              <a:t>Хъаравул</a:t>
            </a:r>
            <a:r>
              <a:rPr lang="ru-RU" sz="3600" b="1" spc="5" dirty="0" smtClean="0">
                <a:solidFill>
                  <a:srgbClr val="002060"/>
                </a:solidFill>
                <a:latin typeface="Constantia"/>
                <a:cs typeface="Times New Roman"/>
              </a:rPr>
              <a:t> – сторож, стражник</a:t>
            </a:r>
          </a:p>
          <a:p>
            <a:r>
              <a:rPr lang="ru-RU" sz="3600" b="1" spc="5" dirty="0" smtClean="0">
                <a:solidFill>
                  <a:srgbClr val="002060"/>
                </a:solidFill>
                <a:latin typeface="Constantia"/>
                <a:cs typeface="Times New Roman"/>
              </a:rPr>
              <a:t>К1к1уй – дым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Ц1ияб </a:t>
            </a:r>
            <a:r>
              <a:rPr lang="ru-RU" dirty="0" err="1" smtClean="0"/>
              <a:t>дарс</a:t>
            </a:r>
            <a:r>
              <a:rPr lang="ru-RU" dirty="0" smtClean="0"/>
              <a:t> </a:t>
            </a:r>
            <a:r>
              <a:rPr lang="ru-RU" dirty="0" err="1" smtClean="0"/>
              <a:t>бици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Сёла Тлайлух и Цельмес, Хунзахский район.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820891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ело Тлайлух расположено в Хунзахском районе Республики Дагестан.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851518"/>
            <a:ext cx="9144000" cy="3477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Лъималазда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 ц1ехела: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	Т1асан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балагьун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вихьизе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кинав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Ч1ибирикъ вук1арав?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	Г1акълу-гьунаралъул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рахъалъ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кинав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ватарав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гьев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Ч1ибирикъ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сапаралде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щай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вахъарав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Кисан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гьесул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нух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байбихьараб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Т1оцебесеб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нухалъ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ханас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Ч1ибирикъида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дандч1вай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гьабураб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К1иабилеб дандч1вай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кинаб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бук1араб?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Бакъубика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ялагьулаго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киве-киве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гьев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щварав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Ч1аго хут1арай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Хъарталъ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щиб-щиб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квек1ен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гьабураб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Ч1ибирикъие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рокъобе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нухда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Рак1алде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щвезаре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маргьадул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киналго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героял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агестан: продолжаем знакомство с Хунзахским плато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91680" y="1765266"/>
            <a:ext cx="5904656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1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Кьералккун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ц1али г1уц1ила.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Цо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кьералъ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ц1алулелъул,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цогидаб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г1енеккила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бит1ун,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чвахун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ц1алиялъе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къимат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кьеялъулъ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г1ахьаллъила.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Хадуб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гьал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г1енеккун, доз ц1алила: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Т1оцебесеб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кьералъ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- 1 бет1ер,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К1иабилеб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кьералъ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2 бет1ер.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Т1оцебесеб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кьералъ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- 3 бет1ер,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К1иабилеб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кьералъ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- 4 бет1ер.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s://a.d-cd.net/c4465d8s-96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1560" y="260648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Рокъобе</a:t>
            </a: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х1алт1и. 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 бут1ер гъалат1 биччач1ого, </a:t>
            </a:r>
            <a:r>
              <a:rPr kumimoji="0" lang="ru-RU" sz="4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чвахун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къиматалъе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ц1ализе х1адурлъизе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100" b="1" i="1" dirty="0" err="1">
                <a:solidFill>
                  <a:srgbClr val="FF0000"/>
                </a:solidFill>
              </a:rPr>
              <a:t>Малъиялъул</a:t>
            </a:r>
            <a:r>
              <a:rPr lang="ru-RU" sz="4100" b="1" i="1" dirty="0">
                <a:solidFill>
                  <a:srgbClr val="FF0000"/>
                </a:solidFill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</a:rPr>
              <a:t>мурад</a:t>
            </a:r>
            <a:r>
              <a:rPr lang="ru-RU" sz="4100" b="1" i="1" dirty="0">
                <a:solidFill>
                  <a:srgbClr val="FF0000"/>
                </a:solidFill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</a:rPr>
              <a:t>ва</a:t>
            </a:r>
            <a:r>
              <a:rPr lang="ru-RU" sz="4100" b="1" i="1" dirty="0">
                <a:solidFill>
                  <a:srgbClr val="FF0000"/>
                </a:solidFill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</a:rPr>
              <a:t>масъалаби</a:t>
            </a:r>
            <a:r>
              <a:rPr lang="ru-RU" sz="4100" b="1" i="1" dirty="0">
                <a:solidFill>
                  <a:srgbClr val="FF0000"/>
                </a:solidFill>
              </a:rPr>
              <a:t>::</a:t>
            </a:r>
            <a:endParaRPr lang="ru-RU" sz="4100" dirty="0">
              <a:solidFill>
                <a:srgbClr val="FF0000"/>
              </a:solidFill>
            </a:endParaRP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Бит1ун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чвахун</a:t>
            </a:r>
            <a:r>
              <a:rPr lang="ru-RU" dirty="0"/>
              <a:t> ц1алиялъул </a:t>
            </a:r>
            <a:r>
              <a:rPr lang="ru-RU" dirty="0" err="1"/>
              <a:t>бажари</a:t>
            </a:r>
            <a:r>
              <a:rPr lang="ru-RU" dirty="0"/>
              <a:t> </a:t>
            </a:r>
            <a:r>
              <a:rPr lang="ru-RU" dirty="0" err="1"/>
              <a:t>борхизаби</a:t>
            </a:r>
            <a:r>
              <a:rPr lang="ru-RU" dirty="0"/>
              <a:t>. </a:t>
            </a:r>
            <a:r>
              <a:rPr lang="ru-RU" dirty="0" err="1"/>
              <a:t>Маргьаялъул</a:t>
            </a:r>
            <a:r>
              <a:rPr lang="ru-RU" dirty="0"/>
              <a:t> </a:t>
            </a:r>
            <a:r>
              <a:rPr lang="ru-RU" dirty="0" err="1"/>
              <a:t>аслиял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лъугьа-бахъиназул</a:t>
            </a:r>
            <a:r>
              <a:rPr lang="ru-RU" dirty="0"/>
              <a:t> </a:t>
            </a:r>
            <a:r>
              <a:rPr lang="ru-RU" dirty="0" err="1"/>
              <a:t>бицине</a:t>
            </a:r>
            <a:r>
              <a:rPr lang="ru-RU" dirty="0"/>
              <a:t> </a:t>
            </a:r>
            <a:r>
              <a:rPr lang="ru-RU" dirty="0" err="1"/>
              <a:t>ругьун</a:t>
            </a:r>
            <a:r>
              <a:rPr lang="ru-RU" dirty="0"/>
              <a:t> </a:t>
            </a:r>
            <a:r>
              <a:rPr lang="ru-RU" dirty="0" err="1"/>
              <a:t>гьари</a:t>
            </a:r>
            <a:r>
              <a:rPr lang="ru-RU" dirty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dirty="0" err="1" smtClean="0"/>
              <a:t>Анкьго</a:t>
            </a:r>
            <a:r>
              <a:rPr lang="ru-RU" dirty="0" smtClean="0"/>
              <a:t> </a:t>
            </a:r>
            <a:r>
              <a:rPr lang="ru-RU" dirty="0" err="1"/>
              <a:t>гьижаялъул</a:t>
            </a:r>
            <a:r>
              <a:rPr lang="ru-RU" dirty="0"/>
              <a:t> (</a:t>
            </a:r>
            <a:r>
              <a:rPr lang="ru-RU" dirty="0" err="1"/>
              <a:t>слогалъул</a:t>
            </a:r>
            <a:r>
              <a:rPr lang="ru-RU" dirty="0"/>
              <a:t>) коч1ол </a:t>
            </a:r>
            <a:r>
              <a:rPr lang="ru-RU" dirty="0" err="1"/>
              <a:t>роценалъул</a:t>
            </a:r>
            <a:r>
              <a:rPr lang="ru-RU" dirty="0"/>
              <a:t> х1акъалъулъ баян </a:t>
            </a:r>
            <a:r>
              <a:rPr lang="ru-RU" dirty="0" err="1"/>
              <a:t>кьей</a:t>
            </a:r>
            <a:r>
              <a:rPr lang="ru-RU" dirty="0"/>
              <a:t>.   Коч1олаб  </a:t>
            </a:r>
            <a:r>
              <a:rPr lang="ru-RU" dirty="0" err="1"/>
              <a:t>каламалъул</a:t>
            </a:r>
            <a:r>
              <a:rPr lang="ru-RU" dirty="0"/>
              <a:t> пасих1лъи ц1ик1к1ине </a:t>
            </a:r>
            <a:r>
              <a:rPr lang="ru-RU" dirty="0" err="1"/>
              <a:t>рифмаялъул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чвахиялъул</a:t>
            </a:r>
            <a:r>
              <a:rPr lang="ru-RU" dirty="0"/>
              <a:t> к1вар   </a:t>
            </a:r>
            <a:r>
              <a:rPr lang="ru-RU" dirty="0" err="1"/>
              <a:t>рагьи</a:t>
            </a:r>
            <a:r>
              <a:rPr lang="ru-RU" dirty="0"/>
              <a:t>. </a:t>
            </a:r>
            <a:r>
              <a:rPr lang="ru-RU" dirty="0" err="1"/>
              <a:t>Литературиял</a:t>
            </a:r>
            <a:r>
              <a:rPr lang="ru-RU" dirty="0"/>
              <a:t> </a:t>
            </a:r>
            <a:r>
              <a:rPr lang="ru-RU" dirty="0" err="1"/>
              <a:t>маргьабазул</a:t>
            </a:r>
            <a:r>
              <a:rPr lang="ru-RU" dirty="0"/>
              <a:t>   </a:t>
            </a:r>
            <a:r>
              <a:rPr lang="ru-RU" dirty="0" err="1"/>
              <a:t>хаслъи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халкъияздаса</a:t>
            </a:r>
            <a:r>
              <a:rPr lang="ru-RU" dirty="0"/>
              <a:t> </a:t>
            </a:r>
            <a:r>
              <a:rPr lang="ru-RU" dirty="0" err="1"/>
              <a:t>гьезул</a:t>
            </a:r>
            <a:r>
              <a:rPr lang="ru-RU" dirty="0"/>
              <a:t> бат1алъи </a:t>
            </a:r>
            <a:r>
              <a:rPr lang="ru-RU" dirty="0" err="1"/>
              <a:t>бихьизаби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Г1адатаб   </a:t>
            </a:r>
            <a:r>
              <a:rPr lang="ru-RU" dirty="0" err="1"/>
              <a:t>анализалъул</a:t>
            </a:r>
            <a:r>
              <a:rPr lang="ru-RU" dirty="0"/>
              <a:t>    </a:t>
            </a:r>
            <a:r>
              <a:rPr lang="ru-RU" dirty="0" err="1"/>
              <a:t>кумекалдалъун</a:t>
            </a:r>
            <a:r>
              <a:rPr lang="ru-RU" dirty="0"/>
              <a:t>    </a:t>
            </a:r>
            <a:r>
              <a:rPr lang="ru-RU" dirty="0" err="1"/>
              <a:t>инсанасул</a:t>
            </a:r>
            <a:r>
              <a:rPr lang="ru-RU" dirty="0"/>
              <a:t>    талих1, </a:t>
            </a:r>
            <a:r>
              <a:rPr lang="ru-RU" dirty="0" err="1"/>
              <a:t>бечелъиялъулъ</a:t>
            </a:r>
            <a:r>
              <a:rPr lang="ru-RU" dirty="0"/>
              <a:t> </a:t>
            </a:r>
            <a:r>
              <a:rPr lang="ru-RU" dirty="0" err="1"/>
              <a:t>гуреб</a:t>
            </a:r>
            <a:r>
              <a:rPr lang="ru-RU" dirty="0"/>
              <a:t> </a:t>
            </a:r>
            <a:r>
              <a:rPr lang="ru-RU" dirty="0" err="1"/>
              <a:t>бугеб</a:t>
            </a:r>
            <a:r>
              <a:rPr lang="ru-RU" dirty="0"/>
              <a:t>, </a:t>
            </a:r>
            <a:r>
              <a:rPr lang="ru-RU" dirty="0" err="1"/>
              <a:t>чилъиялъулъ</a:t>
            </a:r>
            <a:r>
              <a:rPr lang="ru-RU" dirty="0"/>
              <a:t> бук1иналда </a:t>
            </a:r>
            <a:r>
              <a:rPr lang="ru-RU" dirty="0" err="1"/>
              <a:t>лъимал</a:t>
            </a:r>
            <a:r>
              <a:rPr lang="ru-RU" dirty="0"/>
              <a:t> </a:t>
            </a:r>
            <a:r>
              <a:rPr lang="ru-RU" dirty="0" err="1"/>
              <a:t>хадур</a:t>
            </a:r>
            <a:r>
              <a:rPr lang="ru-RU" dirty="0"/>
              <a:t> </a:t>
            </a:r>
            <a:r>
              <a:rPr lang="ru-RU" dirty="0" err="1"/>
              <a:t>гъезари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гьезул</a:t>
            </a:r>
            <a:r>
              <a:rPr lang="ru-RU" dirty="0"/>
              <a:t> г1акълу бег1ери, </a:t>
            </a:r>
            <a:r>
              <a:rPr lang="ru-RU" dirty="0" err="1"/>
              <a:t>адабияталде</a:t>
            </a:r>
            <a:r>
              <a:rPr lang="ru-RU" dirty="0"/>
              <a:t> </a:t>
            </a:r>
            <a:r>
              <a:rPr lang="ru-RU" dirty="0" err="1"/>
              <a:t>рокьи</a:t>
            </a:r>
            <a:r>
              <a:rPr lang="ru-RU" dirty="0"/>
              <a:t> ц1ик1к1инаби.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437112"/>
            <a:ext cx="8298298" cy="263691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        </a:t>
            </a:r>
            <a:r>
              <a:rPr lang="ru-RU" sz="2800" b="1" dirty="0" err="1" smtClean="0">
                <a:solidFill>
                  <a:srgbClr val="002060"/>
                </a:solidFill>
              </a:rPr>
              <a:t>Абасил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Махамад</a:t>
            </a:r>
            <a:r>
              <a:rPr lang="ru-RU" sz="2800" b="1" dirty="0" smtClean="0">
                <a:solidFill>
                  <a:srgbClr val="002060"/>
                </a:solidFill>
              </a:rPr>
              <a:t> (</a:t>
            </a:r>
            <a:r>
              <a:rPr lang="ru-RU" sz="2800" b="1" dirty="0" err="1" smtClean="0">
                <a:solidFill>
                  <a:srgbClr val="002060"/>
                </a:solidFill>
              </a:rPr>
              <a:t>Абасов</a:t>
            </a:r>
            <a:r>
              <a:rPr lang="ru-RU" sz="2800" b="1" dirty="0" smtClean="0">
                <a:solidFill>
                  <a:srgbClr val="002060"/>
                </a:solidFill>
              </a:rPr>
              <a:t> Магомед </a:t>
            </a:r>
            <a:r>
              <a:rPr lang="ru-RU" sz="2800" b="1" dirty="0" err="1" smtClean="0">
                <a:solidFill>
                  <a:srgbClr val="002060"/>
                </a:solidFill>
              </a:rPr>
              <a:t>Абасович</a:t>
            </a:r>
            <a:r>
              <a:rPr lang="ru-RU" sz="2800" b="1" dirty="0" smtClean="0">
                <a:solidFill>
                  <a:srgbClr val="002060"/>
                </a:solidFill>
              </a:rPr>
              <a:t>) - поэт и драматург.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        Родился </a:t>
            </a:r>
            <a:r>
              <a:rPr lang="ru-RU" sz="2800" b="1" dirty="0" smtClean="0">
                <a:solidFill>
                  <a:srgbClr val="002060"/>
                </a:solidFill>
              </a:rPr>
              <a:t>25 декабря 1932 года в </a:t>
            </a:r>
            <a:r>
              <a:rPr lang="ru-RU" sz="2800" b="1" dirty="0" smtClean="0">
                <a:solidFill>
                  <a:srgbClr val="002060"/>
                </a:solidFill>
              </a:rPr>
              <a:t>селении  </a:t>
            </a:r>
            <a:r>
              <a:rPr lang="ru-RU" sz="2800" b="1" dirty="0" err="1" smtClean="0">
                <a:solidFill>
                  <a:srgbClr val="002060"/>
                </a:solidFill>
              </a:rPr>
              <a:t>Тлайлух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Хунзахского</a:t>
            </a:r>
            <a:r>
              <a:rPr lang="ru-RU" sz="2800" b="1" dirty="0" smtClean="0">
                <a:solidFill>
                  <a:srgbClr val="002060"/>
                </a:solidFill>
              </a:rPr>
              <a:t> района </a:t>
            </a:r>
            <a:r>
              <a:rPr lang="ru-RU" sz="2800" b="1" dirty="0" smtClean="0">
                <a:solidFill>
                  <a:srgbClr val="002060"/>
                </a:solidFill>
              </a:rPr>
              <a:t>Дагестанской </a:t>
            </a:r>
            <a:r>
              <a:rPr lang="ru-RU" sz="2800" b="1" dirty="0" smtClean="0">
                <a:solidFill>
                  <a:srgbClr val="002060"/>
                </a:solidFill>
              </a:rPr>
              <a:t>АССР</a:t>
            </a:r>
            <a:r>
              <a:rPr lang="ru-RU" sz="2800" b="1" dirty="0" smtClean="0">
                <a:solidFill>
                  <a:srgbClr val="002060"/>
                </a:solidFill>
              </a:rPr>
              <a:t>. Окончил Литературный </a:t>
            </a:r>
            <a:r>
              <a:rPr lang="ru-RU" sz="2800" b="1" dirty="0" smtClean="0">
                <a:solidFill>
                  <a:srgbClr val="002060"/>
                </a:solidFill>
              </a:rPr>
              <a:t>институт </a:t>
            </a:r>
            <a:r>
              <a:rPr lang="ru-RU" sz="2800" b="1" dirty="0" smtClean="0">
                <a:solidFill>
                  <a:srgbClr val="002060"/>
                </a:solidFill>
              </a:rPr>
              <a:t>  им</a:t>
            </a:r>
            <a:r>
              <a:rPr lang="ru-RU" sz="2800" b="1" dirty="0" smtClean="0">
                <a:solidFill>
                  <a:srgbClr val="00206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</a:rPr>
              <a:t>М.Горького </a:t>
            </a:r>
            <a:r>
              <a:rPr lang="ru-RU" sz="2800" b="1" dirty="0" smtClean="0">
                <a:solidFill>
                  <a:srgbClr val="002060"/>
                </a:solidFill>
              </a:rPr>
              <a:t>в Москве.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  Работал </a:t>
            </a:r>
            <a:r>
              <a:rPr lang="ru-RU" sz="2800" b="1" dirty="0" smtClean="0">
                <a:solidFill>
                  <a:srgbClr val="002060"/>
                </a:solidFill>
              </a:rPr>
              <a:t>учителем в </a:t>
            </a:r>
            <a:r>
              <a:rPr lang="ru-RU" sz="2800" b="1" dirty="0" smtClean="0">
                <a:solidFill>
                  <a:srgbClr val="002060"/>
                </a:solidFill>
              </a:rPr>
              <a:t>высокогорных </a:t>
            </a:r>
            <a:r>
              <a:rPr lang="ru-RU" sz="2800" b="1" dirty="0" smtClean="0">
                <a:solidFill>
                  <a:srgbClr val="002060"/>
                </a:solidFill>
              </a:rPr>
              <a:t>районах республики, редактором аварской </a:t>
            </a:r>
            <a:r>
              <a:rPr lang="ru-RU" sz="2800" b="1" dirty="0" smtClean="0">
                <a:solidFill>
                  <a:srgbClr val="002060"/>
                </a:solidFill>
              </a:rPr>
              <a:t>редакции </a:t>
            </a:r>
            <a:r>
              <a:rPr lang="ru-RU" sz="2800" b="1" dirty="0" smtClean="0">
                <a:solidFill>
                  <a:srgbClr val="002060"/>
                </a:solidFill>
              </a:rPr>
              <a:t>Дагестанского книжного </a:t>
            </a:r>
            <a:r>
              <a:rPr lang="ru-RU" sz="2800" b="1" dirty="0" smtClean="0">
                <a:solidFill>
                  <a:srgbClr val="002060"/>
                </a:solidFill>
              </a:rPr>
              <a:t>издательства</a:t>
            </a:r>
            <a:r>
              <a:rPr lang="ru-RU" sz="2800" b="1" dirty="0" smtClean="0">
                <a:solidFill>
                  <a:srgbClr val="002060"/>
                </a:solidFill>
              </a:rPr>
              <a:t>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В </a:t>
            </a:r>
            <a:r>
              <a:rPr lang="ru-RU" sz="2800" b="1" dirty="0" smtClean="0">
                <a:solidFill>
                  <a:srgbClr val="002060"/>
                </a:solidFill>
              </a:rPr>
              <a:t>настоящее время занимается </a:t>
            </a:r>
            <a:r>
              <a:rPr lang="ru-RU" sz="2800" b="1" dirty="0" smtClean="0">
                <a:solidFill>
                  <a:srgbClr val="002060"/>
                </a:solidFill>
              </a:rPr>
              <a:t>литературным </a:t>
            </a:r>
            <a:r>
              <a:rPr lang="ru-RU" sz="2800" b="1" dirty="0" smtClean="0">
                <a:solidFill>
                  <a:srgbClr val="002060"/>
                </a:solidFill>
              </a:rPr>
              <a:t>трудом.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Фото В гостях у Абасил Магомеда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0"/>
            <a:ext cx="5544616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988840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гостях  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Абасил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Магомеда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Работал учителем в высокогорных районах республики, редактором аварской редакции Дагестанского книжного издательства.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4" name="Содержимое 3" descr="В гостях у Абасил Магомеда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42493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971600" y="5422667"/>
            <a:ext cx="81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гостях  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Абасил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Магомеда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229200"/>
            <a:ext cx="8435280" cy="1368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Начал </a:t>
            </a:r>
            <a:r>
              <a:rPr lang="ru-RU" b="1" dirty="0"/>
              <a:t>печататься с 1959 года в </a:t>
            </a:r>
            <a:r>
              <a:rPr lang="ru-RU" b="1" dirty="0" smtClean="0"/>
              <a:t>республиканской </a:t>
            </a:r>
            <a:r>
              <a:rPr lang="ru-RU" b="1" dirty="0"/>
              <a:t>периодической печати (газета «Красное знамя», аль­манах «Дружба»), а с 1961 года - в дагестанских издательствах, в коллективных сборниках молодых аварских поэтов «Молодые голо­са», «Говор ручьев» и др.</a:t>
            </a:r>
            <a:endParaRPr lang="ru-RU" dirty="0"/>
          </a:p>
          <a:p>
            <a:endParaRPr lang="ru-RU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796136" cy="48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940152" y="2420888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гостях  у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Абасил</a:t>
            </a:r>
            <a:r>
              <a:rPr lang="ru-RU" b="1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Магомеда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836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2400" b="1" dirty="0" smtClean="0"/>
              <a:t>Член </a:t>
            </a:r>
            <a:r>
              <a:rPr lang="ru-RU" sz="2400" b="1" dirty="0"/>
              <a:t>Союза писателей СССР с 1967 года. </a:t>
            </a:r>
            <a:r>
              <a:rPr lang="ru-RU" sz="2400" b="1" dirty="0" smtClean="0"/>
              <a:t>Член </a:t>
            </a:r>
            <a:r>
              <a:rPr lang="ru-RU" sz="2400" b="1" dirty="0"/>
              <a:t>Правления Союза писателей Республики Дагестан.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" name="Рисунок 3" descr="Фото В гостях у Абасил Магомеда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56084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43608" y="1268760"/>
            <a:ext cx="5965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Библиотека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Абасил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Магомеда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37112"/>
            <a:ext cx="8820472" cy="2420888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Первая </a:t>
            </a:r>
            <a:r>
              <a:rPr lang="ru-RU" b="1" dirty="0"/>
              <a:t>книга стихов М. </a:t>
            </a:r>
            <a:r>
              <a:rPr lang="ru-RU" b="1" dirty="0" err="1"/>
              <a:t>Абасила</a:t>
            </a:r>
            <a:r>
              <a:rPr lang="ru-RU" b="1" dirty="0"/>
              <a:t> на аварском языке «Подснежник» увидела свет в 1965 году в Дагестанском книжном издательстве. В после­дующие годы в том же издательстве вышли сборники его стихов и поэм: «Ночная лампада» (1966), «Орел на скале» (1968), «Морская волна» (1971), «Горы над облаками» (1973), «В горах» (1975), «Череда» (1978), «Капель­ки» (1981), «Стихи и поэмы» (1982), «На крыльях ласточки» (1985).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riadagestan.ru/upload/iblock/f62/f628f27cac602052a05b10b1684c889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0891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95936" y="4005064"/>
            <a:ext cx="4809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Музей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Абасил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Магомеда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97152"/>
            <a:ext cx="9144000" cy="20608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М</a:t>
            </a:r>
            <a:r>
              <a:rPr lang="ru-RU" b="1" dirty="0"/>
              <a:t>. </a:t>
            </a:r>
            <a:r>
              <a:rPr lang="ru-RU" b="1" dirty="0" err="1"/>
              <a:t>Абасил</a:t>
            </a:r>
            <a:r>
              <a:rPr lang="ru-RU" b="1" dirty="0"/>
              <a:t> - автор нескольких сборников стихов для детей, по­священных природе родного края, изданных в </a:t>
            </a:r>
            <a:r>
              <a:rPr lang="ru-RU" b="1" dirty="0" err="1"/>
              <a:t>Дагучпедгизе</a:t>
            </a:r>
            <a:r>
              <a:rPr lang="ru-RU" b="1" dirty="0"/>
              <a:t>: «Лесные сказки» (1972), «Лесные мелодии» (1974), «Пламенные сердца» (1978), «Лесные тайны» (1983). Его перу принадлежат трагедии «</a:t>
            </a:r>
            <a:r>
              <a:rPr lang="ru-RU" b="1" dirty="0" err="1"/>
              <a:t>Махмуд</a:t>
            </a:r>
            <a:r>
              <a:rPr lang="ru-RU" b="1" dirty="0"/>
              <a:t> из </a:t>
            </a:r>
            <a:r>
              <a:rPr lang="ru-RU" b="1" dirty="0" err="1"/>
              <a:t>Кахаб-Росо</a:t>
            </a:r>
            <a:r>
              <a:rPr lang="ru-RU" b="1" dirty="0"/>
              <a:t>» и «</a:t>
            </a:r>
            <a:r>
              <a:rPr lang="ru-RU" b="1" dirty="0" err="1"/>
              <a:t>Камалил</a:t>
            </a:r>
            <a:r>
              <a:rPr lang="ru-RU" b="1" dirty="0"/>
              <a:t> </a:t>
            </a:r>
            <a:r>
              <a:rPr lang="ru-RU" b="1" dirty="0" err="1"/>
              <a:t>Башир</a:t>
            </a:r>
            <a:r>
              <a:rPr lang="ru-RU" b="1" dirty="0"/>
              <a:t>». Драматические произведения писате­ля вошли в книгу «Легенды о любви» (</a:t>
            </a:r>
            <a:r>
              <a:rPr lang="ru-RU" b="1" dirty="0" err="1"/>
              <a:t>Дагкнигоиздат</a:t>
            </a:r>
            <a:r>
              <a:rPr lang="ru-RU" b="1" dirty="0"/>
              <a:t>, 1988). В Москве издана книга его стихов «Орлиное перо» («Современник», 1985).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...музыкально-драматического театра на днях посетил дом-музей народного поэ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3645024"/>
            <a:ext cx="47164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Дом - музей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nstantia" pitchFamily="18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onstantia" pitchFamily="18" charset="0"/>
                <a:ea typeface="Times New Roman" pitchFamily="18" charset="0"/>
                <a:cs typeface="Aharoni" pitchFamily="2" charset="-79"/>
              </a:rPr>
              <a:t>Абасил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nstantia" pitchFamily="18" charset="0"/>
                <a:ea typeface="Times New Roman" pitchFamily="18" charset="0"/>
                <a:cs typeface="Aharoni" pitchFamily="2" charset="-79"/>
              </a:rPr>
              <a:t> Магомеда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941168"/>
            <a:ext cx="8229600" cy="176105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 2014 году М. </a:t>
            </a:r>
            <a:r>
              <a:rPr lang="ru-RU" b="1" dirty="0" err="1"/>
              <a:t>Абасил</a:t>
            </a:r>
            <a:r>
              <a:rPr lang="ru-RU" b="1" dirty="0"/>
              <a:t> награжден медалью «За любовь к родному селу» присуждаемое указом Главы Республики Дагестан.</a:t>
            </a:r>
            <a:endParaRPr lang="ru-RU" dirty="0"/>
          </a:p>
          <a:p>
            <a:r>
              <a:rPr lang="ru-RU" b="1" dirty="0"/>
              <a:t>После себя М. </a:t>
            </a:r>
            <a:r>
              <a:rPr lang="ru-RU" b="1" dirty="0" err="1"/>
              <a:t>Абасил</a:t>
            </a:r>
            <a:r>
              <a:rPr lang="ru-RU" b="1" dirty="0"/>
              <a:t> оставил всем великолепный Дом-музей, где собраны более 5000 книг и столько же предметов старинной утвари и экспонатов повествующих о жизни и быте наших предков.</a:t>
            </a:r>
            <a:endParaRPr lang="ru-RU" dirty="0"/>
          </a:p>
          <a:p>
            <a:r>
              <a:rPr lang="ru-RU" b="1" dirty="0"/>
              <a:t>Умер М. </a:t>
            </a:r>
            <a:r>
              <a:rPr lang="ru-RU" b="1" dirty="0" err="1"/>
              <a:t>Абасил</a:t>
            </a:r>
            <a:r>
              <a:rPr lang="ru-RU" b="1" dirty="0"/>
              <a:t> в 19  октября 2014 года и похоронен в своем родном селении.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В Хунзахском районе накануне прошло награждение Абасил Магомеда медалью &amp;qu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86003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4141912"/>
            <a:ext cx="596060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17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Награждение медалью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«За любовь к родному селу»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17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В Хунзахском районе накануне прошло награждение Абасил Магомеда медалью &amp;qu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6"/>
            <a:ext cx="4788024" cy="348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76056" y="476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Награждение медалью </a:t>
            </a:r>
            <a:r>
              <a:rPr lang="ru-RU" b="1" dirty="0" smtClean="0"/>
              <a:t>«За любовь к родному селу»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557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Дарсил тема:  Г1абасил Мах1амад  "Ч1ИБИРИКЪ" </vt:lpstr>
      <vt:lpstr>Слайд 2</vt:lpstr>
      <vt:lpstr>Слайд 3</vt:lpstr>
      <vt:lpstr> Работал учителем в высокогорных районах республики, редактором аварской редакции Дагестанского книжного издательства.  </vt:lpstr>
      <vt:lpstr>Слайд 5</vt:lpstr>
      <vt:lpstr>Слайд 6</vt:lpstr>
      <vt:lpstr>Слайд 7</vt:lpstr>
      <vt:lpstr>Слайд 8</vt:lpstr>
      <vt:lpstr>Слайд 9</vt:lpstr>
      <vt:lpstr>Словарияб х1алт1и</vt:lpstr>
      <vt:lpstr>Ц1ияб дарс бици.</vt:lpstr>
      <vt:lpstr>Слайд 12</vt:lpstr>
      <vt:lpstr>Слайд 13</vt:lpstr>
      <vt:lpstr>.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Дарсил тема:  Г1абасил Мах1амад  "Ч1ИБИРИКЪ" </dc:title>
  <dc:creator>komp</dc:creator>
  <cp:lastModifiedBy>komp</cp:lastModifiedBy>
  <cp:revision>19</cp:revision>
  <dcterms:created xsi:type="dcterms:W3CDTF">2022-11-28T15:39:44Z</dcterms:created>
  <dcterms:modified xsi:type="dcterms:W3CDTF">2022-11-28T19:03:53Z</dcterms:modified>
</cp:coreProperties>
</file>